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80"/>
  </p:notesMasterIdLst>
  <p:handoutMasterIdLst>
    <p:handoutMasterId r:id="rId81"/>
  </p:handoutMasterIdLst>
  <p:sldIdLst>
    <p:sldId id="527" r:id="rId2"/>
    <p:sldId id="528" r:id="rId3"/>
    <p:sldId id="529" r:id="rId4"/>
    <p:sldId id="530" r:id="rId5"/>
    <p:sldId id="531" r:id="rId6"/>
    <p:sldId id="567" r:id="rId7"/>
    <p:sldId id="568" r:id="rId8"/>
    <p:sldId id="569" r:id="rId9"/>
    <p:sldId id="570" r:id="rId10"/>
    <p:sldId id="571" r:id="rId11"/>
    <p:sldId id="576" r:id="rId12"/>
    <p:sldId id="577" r:id="rId13"/>
    <p:sldId id="565" r:id="rId14"/>
    <p:sldId id="566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256" r:id="rId29"/>
    <p:sldId id="548" r:id="rId30"/>
    <p:sldId id="549" r:id="rId31"/>
    <p:sldId id="550" r:id="rId32"/>
    <p:sldId id="266" r:id="rId33"/>
    <p:sldId id="383" r:id="rId34"/>
    <p:sldId id="504" r:id="rId35"/>
    <p:sldId id="428" r:id="rId36"/>
    <p:sldId id="429" r:id="rId37"/>
    <p:sldId id="486" r:id="rId38"/>
    <p:sldId id="431" r:id="rId39"/>
    <p:sldId id="432" r:id="rId40"/>
    <p:sldId id="558" r:id="rId41"/>
    <p:sldId id="433" r:id="rId42"/>
    <p:sldId id="487" r:id="rId43"/>
    <p:sldId id="553" r:id="rId44"/>
    <p:sldId id="554" r:id="rId45"/>
    <p:sldId id="555" r:id="rId46"/>
    <p:sldId id="552" r:id="rId47"/>
    <p:sldId id="505" r:id="rId48"/>
    <p:sldId id="506" r:id="rId49"/>
    <p:sldId id="556" r:id="rId50"/>
    <p:sldId id="557" r:id="rId51"/>
    <p:sldId id="434" r:id="rId52"/>
    <p:sldId id="488" r:id="rId53"/>
    <p:sldId id="489" r:id="rId54"/>
    <p:sldId id="508" r:id="rId55"/>
    <p:sldId id="514" r:id="rId56"/>
    <p:sldId id="454" r:id="rId57"/>
    <p:sldId id="455" r:id="rId58"/>
    <p:sldId id="515" r:id="rId59"/>
    <p:sldId id="516" r:id="rId60"/>
    <p:sldId id="456" r:id="rId61"/>
    <p:sldId id="518" r:id="rId62"/>
    <p:sldId id="458" r:id="rId63"/>
    <p:sldId id="519" r:id="rId64"/>
    <p:sldId id="520" r:id="rId65"/>
    <p:sldId id="521" r:id="rId66"/>
    <p:sldId id="459" r:id="rId67"/>
    <p:sldId id="522" r:id="rId68"/>
    <p:sldId id="460" r:id="rId69"/>
    <p:sldId id="499" r:id="rId70"/>
    <p:sldId id="461" r:id="rId71"/>
    <p:sldId id="523" r:id="rId72"/>
    <p:sldId id="462" r:id="rId73"/>
    <p:sldId id="524" r:id="rId74"/>
    <p:sldId id="525" r:id="rId75"/>
    <p:sldId id="463" r:id="rId76"/>
    <p:sldId id="500" r:id="rId77"/>
    <p:sldId id="526" r:id="rId78"/>
    <p:sldId id="578" r:id="rId79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8898" autoAdjust="0"/>
  </p:normalViewPr>
  <p:slideViewPr>
    <p:cSldViewPr>
      <p:cViewPr varScale="1">
        <p:scale>
          <a:sx n="71" d="100"/>
          <a:sy n="71" d="100"/>
        </p:scale>
        <p:origin x="1268" y="60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844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E0CD0176-C7A3-4112-8C3E-36E98D4ACC44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6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1279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D95671A8-4948-4490-9916-A8833A107704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18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1422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92F00CCC-7F61-4E96-910B-0AA9A6857649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19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0946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573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A0F01D39-0BB1-4FF3-BB8B-CC64B4F919BC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20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2515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593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C17ADC11-3E74-4BBC-8110-0C29E4A37A1E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21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5076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61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956258F1-8F21-40D9-A71D-4DBCBE5A937C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22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8011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A59C31EF-7438-4D39-9165-9794208F374A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23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2255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655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C604D5C4-8E03-4911-8990-45424239DE9E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24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859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757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4A7B8037-8F56-4638-9EEA-D59E4BCF6D9D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25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263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778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84098B5B-08E8-4870-B5AA-2492805885A4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26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6737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880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F2CC4015-E54D-4AD4-AFEB-0E2BD8C3C51E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27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38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96783043-9F9E-4E84-B5B4-6B0765D12ADC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10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090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/>
            <a:fld id="{F034C00D-E8F3-47A9-AE51-BFACE82F27AC}" type="slidenum">
              <a:rPr lang="en-US" altLang="ko-KR" sz="1200"/>
              <a:pPr algn="r"/>
              <a:t>29</a:t>
            </a:fld>
            <a:endParaRPr lang="en-US" altLang="ko-KR" sz="12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225115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algn="ctr" latinLnBrk="1"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/>
            <a:fld id="{C7FB8B94-3132-483E-965B-05DFFF365C13}" type="slidenum">
              <a:rPr lang="en-US" altLang="ko-KR" sz="1200"/>
              <a:pPr algn="r"/>
              <a:t>30</a:t>
            </a:fld>
            <a:endParaRPr lang="en-US" altLang="ko-KR" sz="12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8473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1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754B1283-0BFD-4F7E-B96D-ADD9DAB69DC1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11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327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655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1E51C0B9-00D5-4E11-8771-E6344E57E1F2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12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180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6625320A-87E3-4E48-ADC3-D69AC6722F0E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13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3730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460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048A06FB-7B83-4E7C-B23B-91FBEC3F3F43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14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0480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FDFF8117-6C2B-4676-B6B7-11CE39872246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15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3215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8B56A3C1-533E-4B91-B0FE-AD8906F9E9D6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16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8335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fld id="{9F4A7199-F432-42E2-94A5-3CF24348CAAF}" type="slidenum">
              <a:rPr lang="en-US" altLang="ja-JP" smtClean="0">
                <a:latin typeface="Arial" panose="020B0604020202020204" pitchFamily="34" charset="0"/>
                <a:ea typeface="MS PGothic" panose="020B0600070205080204" pitchFamily="34" charset="-128"/>
              </a:rPr>
              <a:pPr latinLnBrk="0">
                <a:spcBef>
                  <a:spcPct val="0"/>
                </a:spcBef>
              </a:pPr>
              <a:t>17</a:t>
            </a:fld>
            <a:endParaRPr lang="en-US" altLang="ja-JP" smtClean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100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876945"/>
            <a:ext cx="6211645" cy="15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4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76945"/>
            <a:ext cx="6211645" cy="1552912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58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304169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20186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919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322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F7CE9-DC5C-4139-8698-3DCECBA8238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94217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A707B-4FF8-4DE9-AFBC-CCF46E79AC0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27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7"/>
          <p:cNvSpPr/>
          <p:nvPr userDrawn="1"/>
        </p:nvSpPr>
        <p:spPr>
          <a:xfrm flipV="1">
            <a:off x="0" y="6524625"/>
            <a:ext cx="9144000" cy="346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81DB3-C4B9-4F3E-A16E-AA031472A79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837679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2019-03-13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6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licenses/licenses.html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34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15" y="6479"/>
            <a:ext cx="5523785" cy="41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4C80CD-DF4F-4FED-815D-AFDC5BD0AB7D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6632"/>
            <a:ext cx="2110064" cy="432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2120" y="4683266"/>
            <a:ext cx="252028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 eaLnBrk="1" latinLnBrk="1" hangingPunct="1"/>
            <a:r>
              <a:rPr lang="ko-KR" altLang="en-US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숭실대학교</a:t>
            </a:r>
            <a:endParaRPr lang="en-US" altLang="ko-KR" sz="2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eaLnBrk="1" latinLnBrk="1" hangingPunct="1"/>
            <a:r>
              <a:rPr lang="ko-KR" altLang="en-US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최형광</a:t>
            </a:r>
          </a:p>
        </p:txBody>
      </p:sp>
      <p:sp>
        <p:nvSpPr>
          <p:cNvPr id="10" name="Rectangle 29"/>
          <p:cNvSpPr txBox="1">
            <a:spLocks noChangeArrowheads="1"/>
          </p:cNvSpPr>
          <p:nvPr/>
        </p:nvSpPr>
        <p:spPr bwMode="auto">
          <a:xfrm>
            <a:off x="251520" y="2204864"/>
            <a:ext cx="5099720" cy="95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ko-KR" altLang="en-US" dirty="0" smtClean="0"/>
              <a:t>리눅스 시스템관리</a:t>
            </a:r>
            <a:r>
              <a:rPr kumimoji="0" lang="en-US" altLang="ko-KR" dirty="0" smtClean="0"/>
              <a:t/>
            </a:r>
            <a:br>
              <a:rPr kumimoji="0" lang="en-US" altLang="ko-KR" dirty="0" smtClean="0"/>
            </a:br>
            <a:endParaRPr kumimoji="0" lang="ko-KR" altLang="en-US" sz="2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73" y="4159149"/>
            <a:ext cx="3509789" cy="173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480362"/>
            <a:ext cx="1354134" cy="11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7133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525463"/>
            <a:ext cx="7543800" cy="520700"/>
          </a:xfrm>
        </p:spPr>
        <p:txBody>
          <a:bodyPr/>
          <a:lstStyle/>
          <a:p>
            <a:pPr eaLnBrk="1" hangingPunct="1"/>
            <a:r>
              <a:rPr lang="ko-KR" altLang="en-US" sz="2800" smtClean="0"/>
              <a:t>컴퓨터의 역사</a:t>
            </a:r>
          </a:p>
        </p:txBody>
      </p:sp>
      <p:sp>
        <p:nvSpPr>
          <p:cNvPr id="5222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28625" y="1500188"/>
            <a:ext cx="8320088" cy="4411662"/>
          </a:xfrm>
        </p:spPr>
        <p:txBody>
          <a:bodyPr/>
          <a:lstStyle/>
          <a:p>
            <a:pPr eaLnBrk="1" hangingPunct="1">
              <a:spcBef>
                <a:spcPts val="800"/>
              </a:spcBef>
            </a:pPr>
            <a:r>
              <a:rPr lang="ko-KR" altLang="en-US" sz="2000" smtClean="0"/>
              <a:t>폰 노이만</a:t>
            </a:r>
            <a:r>
              <a:rPr lang="en-US" altLang="ko-KR" sz="1600" smtClean="0"/>
              <a:t>(John von Neumann)</a:t>
            </a:r>
          </a:p>
          <a:p>
            <a:pPr lvl="1" eaLnBrk="1" hangingPunct="1">
              <a:spcBef>
                <a:spcPts val="800"/>
              </a:spcBef>
            </a:pPr>
            <a:r>
              <a:rPr lang="ko-KR" altLang="en-US" sz="1600" smtClean="0"/>
              <a:t>오늘날 컴퓨터 설계의 근간이 된 </a:t>
            </a:r>
            <a:r>
              <a:rPr lang="ko-KR" altLang="en-US" sz="1600" smtClean="0">
                <a:latin typeface="Arial" panose="020B0604020202020204" pitchFamily="34" charset="0"/>
              </a:rPr>
              <a:t>‘</a:t>
            </a:r>
            <a:r>
              <a:rPr lang="ko-KR" altLang="en-US" sz="1600" smtClean="0"/>
              <a:t>폰 노이만 구조</a:t>
            </a:r>
            <a:r>
              <a:rPr lang="en-US" altLang="ko-KR" sz="1200" smtClean="0"/>
              <a:t>(von Neumann Architecture)</a:t>
            </a:r>
            <a:r>
              <a:rPr lang="en-US" altLang="ko-KR" sz="1600" smtClean="0"/>
              <a:t>'</a:t>
            </a:r>
            <a:r>
              <a:rPr lang="ko-KR" altLang="en-US" sz="1600" smtClean="0"/>
              <a:t>를 </a:t>
            </a:r>
            <a:r>
              <a:rPr lang="en-US" altLang="ko-KR" sz="1600" smtClean="0"/>
              <a:t>1945</a:t>
            </a:r>
            <a:r>
              <a:rPr lang="ko-KR" altLang="en-US" sz="1600" smtClean="0"/>
              <a:t>년 제안</a:t>
            </a:r>
          </a:p>
          <a:p>
            <a:pPr lvl="1" eaLnBrk="1" hangingPunct="1">
              <a:spcBef>
                <a:spcPts val="800"/>
              </a:spcBef>
            </a:pPr>
            <a:r>
              <a:rPr lang="en-US" altLang="ko-KR" sz="1600" smtClean="0"/>
              <a:t>EDVAC</a:t>
            </a:r>
            <a:r>
              <a:rPr lang="ko-KR" altLang="en-US" sz="1600" smtClean="0"/>
              <a:t>이라는 컴퓨터를 </a:t>
            </a:r>
            <a:r>
              <a:rPr lang="en-US" altLang="ko-KR" sz="1600" smtClean="0"/>
              <a:t>1949</a:t>
            </a:r>
            <a:r>
              <a:rPr lang="ko-KR" altLang="en-US" sz="1600" smtClean="0"/>
              <a:t>년 완성 </a:t>
            </a:r>
          </a:p>
          <a:p>
            <a:pPr lvl="1" eaLnBrk="1" hangingPunct="1">
              <a:spcBef>
                <a:spcPts val="800"/>
              </a:spcBef>
            </a:pPr>
            <a:r>
              <a:rPr lang="ko-KR" altLang="en-US" sz="1600" smtClean="0"/>
              <a:t>내장 프로그램 컴퓨터</a:t>
            </a:r>
            <a:r>
              <a:rPr lang="en-US" altLang="ko-KR" sz="1200" smtClean="0"/>
              <a:t>(Stored-Program Computer)</a:t>
            </a:r>
            <a:endParaRPr lang="ko-KR" altLang="en-US" sz="16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5863C6-DE48-478F-9441-AF790C39CD9E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223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167063"/>
            <a:ext cx="528320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4" name="Rectangle 2"/>
          <p:cNvSpPr>
            <a:spLocks noChangeArrowheads="1"/>
          </p:cNvSpPr>
          <p:nvPr/>
        </p:nvSpPr>
        <p:spPr bwMode="auto">
          <a:xfrm>
            <a:off x="517525" y="1114425"/>
            <a:ext cx="7632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1950</a:t>
            </a:r>
            <a:r>
              <a:rPr lang="ko-KR" altLang="en-US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‘기계도 생각할 수 있을까’</a:t>
            </a:r>
            <a:r>
              <a:rPr lang="en-US" altLang="ko-KR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(Can Machines Think?)</a:t>
            </a:r>
            <a:r>
              <a:rPr lang="ko-KR" altLang="en-US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논문 </a:t>
            </a:r>
          </a:p>
        </p:txBody>
      </p:sp>
    </p:spTree>
    <p:extLst>
      <p:ext uri="{BB962C8B-B14F-4D97-AF65-F5344CB8AC3E}">
        <p14:creationId xmlns:p14="http://schemas.microsoft.com/office/powerpoint/2010/main" val="42427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500063" y="280194"/>
            <a:ext cx="7543800" cy="992187"/>
          </a:xfrm>
        </p:spPr>
        <p:txBody>
          <a:bodyPr/>
          <a:lstStyle/>
          <a:p>
            <a:pPr eaLnBrk="1" hangingPunct="1"/>
            <a:r>
              <a:rPr lang="ko-KR" altLang="en-US" sz="2800" dirty="0" smtClean="0"/>
              <a:t>개인용 컴퓨터 시대</a:t>
            </a:r>
          </a:p>
        </p:txBody>
      </p:sp>
      <p:sp>
        <p:nvSpPr>
          <p:cNvPr id="6246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36663"/>
            <a:ext cx="8501062" cy="4411662"/>
          </a:xfrm>
        </p:spPr>
        <p:txBody>
          <a:bodyPr/>
          <a:lstStyle/>
          <a:p>
            <a:pPr lvl="1" eaLnBrk="1" hangingPunct="1">
              <a:spcBef>
                <a:spcPts val="1200"/>
              </a:spcBef>
            </a:pPr>
            <a:r>
              <a:rPr lang="en-US" altLang="ko-KR" sz="1600" smtClean="0"/>
              <a:t>1970</a:t>
            </a:r>
            <a:r>
              <a:rPr lang="ko-KR" altLang="en-US" sz="1600" smtClean="0"/>
              <a:t>년대 후반 이후 가장 큰 획기적인 현상은 퍼스널 컴퓨터의 출현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⇨ </a:t>
            </a:r>
            <a:r>
              <a:rPr lang="ko-KR" altLang="en-US" sz="1600" smtClean="0"/>
              <a:t>컴퓨터의 대중화에 큰 역할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ko-KR" sz="1600" smtClean="0"/>
              <a:t>1970</a:t>
            </a:r>
            <a:r>
              <a:rPr lang="ko-KR" altLang="en-US" sz="1600" smtClean="0"/>
              <a:t>년대 중반 제록스</a:t>
            </a:r>
            <a:r>
              <a:rPr lang="en-US" altLang="ko-KR" sz="1200" smtClean="0"/>
              <a:t>(XEROX)</a:t>
            </a:r>
            <a:r>
              <a:rPr lang="ko-KR" altLang="en-US" sz="1600" smtClean="0"/>
              <a:t>사의 알토</a:t>
            </a:r>
            <a:r>
              <a:rPr lang="en-US" altLang="ko-KR" sz="1200" smtClean="0"/>
              <a:t>(ALTO)</a:t>
            </a:r>
            <a:r>
              <a:rPr lang="en-US" altLang="ko-KR" sz="1600" smtClean="0"/>
              <a:t>,</a:t>
            </a:r>
            <a:br>
              <a:rPr lang="en-US" altLang="ko-KR" sz="1600" smtClean="0"/>
            </a:br>
            <a:r>
              <a:rPr lang="ko-KR" altLang="en-US" sz="1600" smtClean="0"/>
              <a:t>미츠</a:t>
            </a:r>
            <a:r>
              <a:rPr lang="en-US" altLang="ko-KR" sz="1200" smtClean="0"/>
              <a:t>(MITS)</a:t>
            </a:r>
            <a:r>
              <a:rPr lang="ko-KR" altLang="en-US" sz="1600" smtClean="0"/>
              <a:t>사의 알테어 </a:t>
            </a:r>
            <a:r>
              <a:rPr lang="en-US" altLang="ko-KR" sz="1600" smtClean="0"/>
              <a:t>8800</a:t>
            </a:r>
            <a:r>
              <a:rPr lang="en-US" altLang="ko-KR" sz="1200" smtClean="0"/>
              <a:t>(Altair 8800)</a:t>
            </a:r>
            <a:r>
              <a:rPr lang="en-US" altLang="ko-KR" sz="1600" smtClean="0"/>
              <a:t> </a:t>
            </a:r>
            <a:r>
              <a:rPr lang="ko-KR" altLang="en-US" sz="1600" smtClean="0"/>
              <a:t>등의 마이크로 컴퓨터</a:t>
            </a:r>
          </a:p>
          <a:p>
            <a:pPr lvl="1" eaLnBrk="1" hangingPunct="1">
              <a:spcBef>
                <a:spcPts val="1200"/>
              </a:spcBef>
            </a:pPr>
            <a:r>
              <a:rPr lang="ko-KR" altLang="en-US" sz="1600" smtClean="0"/>
              <a:t>스티브 잡스</a:t>
            </a:r>
            <a:r>
              <a:rPr lang="en-US" altLang="ko-KR" sz="1200" smtClean="0"/>
              <a:t>(Steve Jobs)</a:t>
            </a:r>
            <a:r>
              <a:rPr lang="ko-KR" altLang="en-US" sz="1600" smtClean="0"/>
              <a:t>와 스티브 워즈니악</a:t>
            </a:r>
            <a:r>
              <a:rPr lang="en-US" altLang="ko-KR" sz="1200" smtClean="0"/>
              <a:t>(Steve Wozniak)</a:t>
            </a:r>
            <a:r>
              <a:rPr lang="ko-KR" altLang="en-US" sz="1600" smtClean="0"/>
              <a:t>의 애플 컴퓨터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-1977</a:t>
            </a:r>
            <a:r>
              <a:rPr lang="ko-KR" altLang="en-US" sz="1600" smtClean="0"/>
              <a:t>년 애플 </a:t>
            </a:r>
            <a:r>
              <a:rPr lang="en-US" altLang="ko-KR" sz="1600" smtClean="0"/>
              <a:t>I</a:t>
            </a:r>
            <a:r>
              <a:rPr lang="en-US" altLang="ko-KR" sz="1200" smtClean="0"/>
              <a:t>(Apple I)</a:t>
            </a:r>
            <a:r>
              <a:rPr lang="ko-KR" altLang="en-US" sz="1600" smtClean="0"/>
              <a:t>을 판매</a:t>
            </a:r>
            <a:r>
              <a:rPr lang="en-US" altLang="ko-KR" sz="1600" smtClean="0"/>
              <a:t>, 1978</a:t>
            </a:r>
            <a:r>
              <a:rPr lang="ko-KR" altLang="en-US" sz="1600" smtClean="0"/>
              <a:t>년 애플 </a:t>
            </a:r>
            <a:r>
              <a:rPr lang="en-US" altLang="ko-KR" sz="1600" smtClean="0"/>
              <a:t>II</a:t>
            </a:r>
            <a:r>
              <a:rPr lang="en-US" altLang="ko-KR" sz="1200" smtClean="0"/>
              <a:t>(Apple II)</a:t>
            </a:r>
            <a:endParaRPr lang="ko-KR" altLang="en-US" sz="1600" smtClean="0"/>
          </a:p>
          <a:p>
            <a:pPr lvl="1" eaLnBrk="1" hangingPunct="1">
              <a:spcBef>
                <a:spcPts val="1200"/>
              </a:spcBef>
            </a:pPr>
            <a:r>
              <a:rPr lang="en-US" altLang="ko-KR" sz="1600" smtClean="0"/>
              <a:t>1981</a:t>
            </a:r>
            <a:r>
              <a:rPr lang="ko-KR" altLang="en-US" sz="1600" smtClean="0"/>
              <a:t>년 </a:t>
            </a:r>
            <a:r>
              <a:rPr lang="en-US" altLang="ko-KR" sz="1600" smtClean="0"/>
              <a:t>Intel 8088</a:t>
            </a:r>
            <a:r>
              <a:rPr lang="ko-KR" altLang="en-US" sz="1600" smtClean="0"/>
              <a:t>칩을 기반으로 한 </a:t>
            </a:r>
            <a:r>
              <a:rPr lang="en-US" altLang="ko-KR" sz="1600" smtClean="0"/>
              <a:t>IBM-PC</a:t>
            </a:r>
            <a:endParaRPr lang="en-US" altLang="ko-KR" sz="18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9E3616-19FB-4FE9-AE41-9A6F66F136CA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6247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670300"/>
            <a:ext cx="42481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50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8458" y="339538"/>
            <a:ext cx="7543800" cy="1003300"/>
          </a:xfrm>
        </p:spPr>
        <p:txBody>
          <a:bodyPr/>
          <a:lstStyle/>
          <a:p>
            <a:pPr eaLnBrk="1" hangingPunct="1"/>
            <a:r>
              <a:rPr lang="ko-KR" altLang="en-US" sz="2800" dirty="0" smtClean="0"/>
              <a:t>개인용 컴퓨터 시대</a:t>
            </a:r>
          </a:p>
        </p:txBody>
      </p:sp>
      <p:sp>
        <p:nvSpPr>
          <p:cNvPr id="64515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71488" y="1368425"/>
            <a:ext cx="8501062" cy="4411663"/>
          </a:xfrm>
        </p:spPr>
        <p:txBody>
          <a:bodyPr/>
          <a:lstStyle/>
          <a:p>
            <a:pPr eaLnBrk="1" hangingPunct="1">
              <a:spcBef>
                <a:spcPts val="2000"/>
              </a:spcBef>
            </a:pPr>
            <a:r>
              <a:rPr lang="ko-KR" altLang="en-US" sz="1800" smtClean="0"/>
              <a:t>애플사는 </a:t>
            </a:r>
            <a:r>
              <a:rPr lang="en-US" altLang="ko-KR" sz="1800" smtClean="0"/>
              <a:t>1984</a:t>
            </a:r>
            <a:r>
              <a:rPr lang="ko-KR" altLang="en-US" sz="1800" smtClean="0"/>
              <a:t>년 그래픽 사용자 인터페이스</a:t>
            </a:r>
            <a:r>
              <a:rPr lang="en-US" altLang="ko-KR" sz="1400" smtClean="0"/>
              <a:t>(GUI: Graphical User Interface)</a:t>
            </a:r>
            <a:r>
              <a:rPr lang="ko-KR" altLang="en-US" sz="1800" smtClean="0"/>
              <a:t>를</a:t>
            </a:r>
            <a:r>
              <a:rPr lang="en-US" altLang="ko-KR" sz="1800" smtClean="0"/>
              <a:t/>
            </a:r>
            <a:br>
              <a:rPr lang="en-US" altLang="ko-KR" sz="1800" smtClean="0"/>
            </a:br>
            <a:r>
              <a:rPr lang="ko-KR" altLang="en-US" sz="1800" smtClean="0"/>
              <a:t>지원하는 </a:t>
            </a:r>
            <a:r>
              <a:rPr lang="en-US" altLang="ko-KR" sz="1800" smtClean="0"/>
              <a:t>Lisa</a:t>
            </a:r>
            <a:r>
              <a:rPr lang="ko-KR" altLang="en-US" sz="1800" smtClean="0"/>
              <a:t>와 </a:t>
            </a:r>
            <a:r>
              <a:rPr lang="en-US" altLang="ko-KR" sz="1800" smtClean="0"/>
              <a:t>Macintosh</a:t>
            </a:r>
          </a:p>
          <a:p>
            <a:pPr lvl="1" eaLnBrk="1" hangingPunct="1">
              <a:spcBef>
                <a:spcPts val="2000"/>
              </a:spcBef>
            </a:pPr>
            <a:r>
              <a:rPr lang="en-US" altLang="ko-KR" sz="1600" smtClean="0"/>
              <a:t>IBM</a:t>
            </a:r>
            <a:r>
              <a:rPr lang="ko-KR" altLang="en-US" sz="1600" smtClean="0"/>
              <a:t>사는 </a:t>
            </a:r>
            <a:r>
              <a:rPr lang="en-US" altLang="ko-KR" sz="1600" smtClean="0"/>
              <a:t>1983</a:t>
            </a:r>
            <a:r>
              <a:rPr lang="ko-KR" altLang="en-US" sz="1600" smtClean="0"/>
              <a:t>년 </a:t>
            </a:r>
            <a:r>
              <a:rPr lang="en-US" altLang="ko-KR" sz="1600" smtClean="0"/>
              <a:t>IBM-PC XT, 1984</a:t>
            </a:r>
            <a:r>
              <a:rPr lang="ko-KR" altLang="en-US" sz="1600" smtClean="0"/>
              <a:t>년 </a:t>
            </a:r>
            <a:r>
              <a:rPr lang="en-US" altLang="ko-KR" sz="1600" smtClean="0"/>
              <a:t>Intel 80286</a:t>
            </a:r>
            <a:r>
              <a:rPr lang="ko-KR" altLang="en-US" sz="1600" smtClean="0"/>
              <a:t>칩을 이용한 </a:t>
            </a:r>
            <a:r>
              <a:rPr lang="en-US" altLang="ko-KR" sz="1600" smtClean="0"/>
              <a:t>IBM-PC AT</a:t>
            </a:r>
            <a:endParaRPr lang="ko-KR" altLang="en-US" sz="1600" smtClean="0"/>
          </a:p>
          <a:p>
            <a:pPr lvl="1" eaLnBrk="1" hangingPunct="1">
              <a:spcBef>
                <a:spcPts val="2000"/>
              </a:spcBef>
            </a:pPr>
            <a:r>
              <a:rPr lang="en-US" altLang="ko-KR" sz="1600" smtClean="0"/>
              <a:t>IBM</a:t>
            </a:r>
            <a:r>
              <a:rPr lang="ko-KR" altLang="en-US" sz="1600" smtClean="0"/>
              <a:t>사는 </a:t>
            </a:r>
            <a:r>
              <a:rPr lang="ko-KR" altLang="en-US" sz="1600" smtClean="0">
                <a:latin typeface="Arial" panose="020B0604020202020204" pitchFamily="34" charset="0"/>
              </a:rPr>
              <a:t>‘</a:t>
            </a:r>
            <a:r>
              <a:rPr lang="en-US" altLang="ko-KR" sz="1600" smtClean="0"/>
              <a:t>IBM＇</a:t>
            </a:r>
            <a:r>
              <a:rPr lang="ko-KR" altLang="en-US" sz="1600" smtClean="0"/>
              <a:t>이라는 브랜드와 마케팅 능력을 앞세워 </a:t>
            </a:r>
            <a:r>
              <a:rPr lang="en-US" altLang="ko-KR" sz="1600" smtClean="0"/>
              <a:t>1990</a:t>
            </a:r>
            <a:r>
              <a:rPr lang="ko-KR" altLang="en-US" sz="1600" smtClean="0"/>
              <a:t>년대 중반에는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IBM-PC Clone</a:t>
            </a:r>
            <a:r>
              <a:rPr lang="en-US" altLang="ko-KR" sz="1200" smtClean="0"/>
              <a:t>(IBM-PC </a:t>
            </a:r>
            <a:r>
              <a:rPr lang="ko-KR" altLang="en-US" sz="1200" smtClean="0"/>
              <a:t>호환 기종</a:t>
            </a:r>
            <a:r>
              <a:rPr lang="en-US" altLang="ko-KR" sz="1200" smtClean="0"/>
              <a:t>)</a:t>
            </a:r>
            <a:r>
              <a:rPr lang="ko-KR" altLang="en-US" sz="1600" smtClean="0"/>
              <a:t>이 </a:t>
            </a:r>
            <a:r>
              <a:rPr lang="en-US" altLang="ko-KR" sz="1600" smtClean="0"/>
              <a:t>PC </a:t>
            </a:r>
            <a:r>
              <a:rPr lang="ko-KR" altLang="en-US" sz="1600" smtClean="0"/>
              <a:t>시장의 </a:t>
            </a:r>
            <a:r>
              <a:rPr lang="en-US" altLang="ko-KR" sz="1600" smtClean="0"/>
              <a:t>90%</a:t>
            </a:r>
            <a:r>
              <a:rPr lang="ko-KR" altLang="en-US" sz="1600" smtClean="0"/>
              <a:t>이상을 장악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Microsoft </a:t>
            </a:r>
            <a:r>
              <a:rPr lang="ko-KR" altLang="en-US" sz="1600" smtClean="0"/>
              <a:t>사의 </a:t>
            </a:r>
            <a:r>
              <a:rPr lang="en-US" altLang="ko-KR" sz="1600" smtClean="0"/>
              <a:t>PC/Window</a:t>
            </a:r>
            <a:endParaRPr lang="ko-KR" altLang="en-US" sz="1600" smtClean="0"/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smtClean="0"/>
              <a:t>그 후</a:t>
            </a:r>
            <a:r>
              <a:rPr lang="en-US" altLang="ko-KR" sz="1600" smtClean="0"/>
              <a:t>, PC</a:t>
            </a:r>
            <a:r>
              <a:rPr lang="ko-KR" altLang="en-US" sz="1600" smtClean="0"/>
              <a:t>에서 휴대성을 강조한 노트북 컴퓨터</a:t>
            </a:r>
            <a:r>
              <a:rPr lang="en-US" altLang="ko-KR" sz="1200" smtClean="0"/>
              <a:t>(Notebook Computer)</a:t>
            </a:r>
            <a:r>
              <a:rPr lang="ko-KR" altLang="en-US" sz="1600" smtClean="0"/>
              <a:t>로 발전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smtClean="0"/>
              <a:t>최근에는 모바일 컴퓨터의 유용성이 대두되면서 넷북</a:t>
            </a:r>
            <a:r>
              <a:rPr lang="en-US" altLang="ko-KR" sz="1200" smtClean="0"/>
              <a:t>(Netbook)</a:t>
            </a:r>
            <a:r>
              <a:rPr lang="en-US" altLang="ko-KR" sz="1600" smtClean="0"/>
              <a:t>,</a:t>
            </a:r>
            <a:br>
              <a:rPr lang="en-US" altLang="ko-KR" sz="1600" smtClean="0"/>
            </a:br>
            <a:r>
              <a:rPr lang="ko-KR" altLang="en-US" sz="1600" smtClean="0"/>
              <a:t>스마트폰</a:t>
            </a:r>
            <a:r>
              <a:rPr lang="en-US" altLang="ko-KR" sz="1200" smtClean="0"/>
              <a:t>(Smart Phone)</a:t>
            </a:r>
            <a:r>
              <a:rPr lang="en-US" altLang="ko-KR" sz="1600" smtClean="0"/>
              <a:t> </a:t>
            </a:r>
            <a:r>
              <a:rPr lang="ko-KR" altLang="en-US" sz="1600" smtClean="0"/>
              <a:t>사용 증가</a:t>
            </a:r>
            <a:endParaRPr lang="en-US" altLang="ko-KR" sz="18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90217-2714-4317-B43E-E433CFE6B70F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34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276225"/>
            <a:ext cx="7543800" cy="887413"/>
          </a:xfrm>
        </p:spPr>
        <p:txBody>
          <a:bodyPr/>
          <a:lstStyle/>
          <a:p>
            <a:pPr eaLnBrk="1" hangingPunct="1"/>
            <a:r>
              <a:rPr lang="ko-KR" altLang="en-US" sz="2800" dirty="0" smtClean="0"/>
              <a:t>컴퓨터의 범용성과 융통성</a:t>
            </a:r>
          </a:p>
        </p:txBody>
      </p:sp>
      <p:sp>
        <p:nvSpPr>
          <p:cNvPr id="43011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365125" y="1163638"/>
            <a:ext cx="8329613" cy="4413250"/>
          </a:xfrm>
        </p:spPr>
        <p:txBody>
          <a:bodyPr/>
          <a:lstStyle/>
          <a:p>
            <a:pPr eaLnBrk="1" hangingPunct="1"/>
            <a:r>
              <a:rPr lang="ko-KR" altLang="en-US" sz="2000" dirty="0" smtClean="0"/>
              <a:t>오늘날 컴퓨터는 산업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비즈니스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금융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교육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과학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의료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서비스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공공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통신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교통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국방 등 거의 모든 분야에서 이용</a:t>
            </a: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ko-KR" altLang="en-US" sz="2000" dirty="0" smtClean="0"/>
          </a:p>
          <a:p>
            <a:pPr eaLnBrk="1" hangingPunct="1"/>
            <a:r>
              <a:rPr lang="ko-KR" altLang="en-US" sz="2000" dirty="0" smtClean="0"/>
              <a:t>컴퓨터는 기존의 다른 기계와 어떠한 차이점</a:t>
            </a:r>
            <a:r>
              <a:rPr lang="en-US" altLang="ko-KR" sz="2000" dirty="0" smtClean="0"/>
              <a:t>? </a:t>
            </a:r>
            <a:endParaRPr lang="ko-KR" altLang="en-US" sz="2000" dirty="0" smtClean="0"/>
          </a:p>
          <a:p>
            <a:pPr lvl="1" eaLnBrk="1" hangingPunct="1"/>
            <a:r>
              <a:rPr lang="ko-KR" altLang="en-US" sz="1800" dirty="0" smtClean="0"/>
              <a:t>범용 기계</a:t>
            </a:r>
            <a:r>
              <a:rPr lang="en-US" altLang="ko-KR" sz="1400" dirty="0" smtClean="0"/>
              <a:t>(General-Purpose Machine)</a:t>
            </a:r>
            <a:endParaRPr lang="ko-KR" altLang="en-US" sz="1400" dirty="0" smtClean="0"/>
          </a:p>
          <a:p>
            <a:pPr lvl="1" eaLnBrk="1" hangingPunct="1"/>
            <a:r>
              <a:rPr lang="ko-KR" altLang="en-US" sz="1800" dirty="0" smtClean="0"/>
              <a:t>처리하는 정보는 숫자나 문자와 같은 간단한 데이터로부터 이미지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사운드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비디오와 같은 멀티미디어 정보</a:t>
            </a:r>
          </a:p>
          <a:p>
            <a:pPr lvl="1" eaLnBrk="1" hangingPunct="1"/>
            <a:r>
              <a:rPr lang="ko-KR" altLang="en-US" sz="1800" dirty="0" smtClean="0"/>
              <a:t>인간의 지능과 사고 기능을 수행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인간의 두뇌를 대신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ko-KR" dirty="0" smtClean="0"/>
          </a:p>
          <a:p>
            <a:pPr lvl="1" eaLnBrk="1" hangingPunct="1"/>
            <a:endParaRPr lang="ko-KR" altLang="en-US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1B1145-9357-4DB2-84A3-326AD6FAF8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43016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076700"/>
            <a:ext cx="3775075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74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2238"/>
            <a:ext cx="7543800" cy="1003300"/>
          </a:xfrm>
        </p:spPr>
        <p:txBody>
          <a:bodyPr/>
          <a:lstStyle/>
          <a:p>
            <a:pPr eaLnBrk="1" hangingPunct="1"/>
            <a:r>
              <a:rPr lang="ko-KR" altLang="en-US" sz="2800" dirty="0" smtClean="0"/>
              <a:t>컴퓨터의 범용성과 융통성</a:t>
            </a:r>
          </a:p>
        </p:txBody>
      </p:sp>
      <p:sp>
        <p:nvSpPr>
          <p:cNvPr id="45059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41438"/>
            <a:ext cx="8075613" cy="2933700"/>
          </a:xfrm>
        </p:spPr>
        <p:txBody>
          <a:bodyPr/>
          <a:lstStyle/>
          <a:p>
            <a:pPr eaLnBrk="1" hangingPunct="1">
              <a:spcBef>
                <a:spcPts val="800"/>
              </a:spcBef>
            </a:pPr>
            <a:r>
              <a:rPr lang="ko-KR" altLang="en-US" sz="2000" smtClean="0"/>
              <a:t>컴퓨터는 어떻게 이와 같이 다양한 기능</a:t>
            </a:r>
            <a:r>
              <a:rPr lang="en-US" altLang="ko-KR" sz="1600" smtClean="0"/>
              <a:t>(Versatility)</a:t>
            </a:r>
            <a:r>
              <a:rPr lang="ko-KR" altLang="en-US" sz="2000" smtClean="0"/>
              <a:t>을 소유</a:t>
            </a:r>
            <a:r>
              <a:rPr lang="en-US" altLang="ko-KR" sz="2000" smtClean="0"/>
              <a:t>? </a:t>
            </a:r>
          </a:p>
          <a:p>
            <a:pPr eaLnBrk="1" hangingPunct="1">
              <a:spcBef>
                <a:spcPts val="800"/>
              </a:spcBef>
              <a:buFont typeface="Wingdings" panose="05000000000000000000" pitchFamily="2" charset="2"/>
              <a:buNone/>
            </a:pPr>
            <a:endParaRPr lang="en-US" altLang="ko-KR" smtClean="0"/>
          </a:p>
          <a:p>
            <a:pPr lvl="1" eaLnBrk="1" hangingPunct="1">
              <a:spcBef>
                <a:spcPts val="800"/>
              </a:spcBef>
            </a:pPr>
            <a:r>
              <a:rPr lang="ko-KR" altLang="en-US" sz="1800" smtClean="0"/>
              <a:t>컴퓨터의 융통성</a:t>
            </a:r>
            <a:r>
              <a:rPr lang="en-US" altLang="ko-KR" sz="1400" smtClean="0"/>
              <a:t>(Flexibility)</a:t>
            </a:r>
            <a:r>
              <a:rPr lang="ko-KR" altLang="en-US" sz="1800" smtClean="0"/>
              <a:t>의 비밀은 컴퓨터 프로그램</a:t>
            </a:r>
            <a:r>
              <a:rPr lang="en-US" altLang="ko-KR" sz="1800" smtClean="0"/>
              <a:t>, </a:t>
            </a:r>
            <a:r>
              <a:rPr lang="ko-KR" altLang="en-US" sz="1800" smtClean="0"/>
              <a:t>즉 </a:t>
            </a:r>
            <a:r>
              <a:rPr lang="ko-KR" altLang="en-US" sz="1800" b="1" smtClean="0"/>
              <a:t>소프트웨어</a:t>
            </a:r>
          </a:p>
          <a:p>
            <a:pPr lvl="1" eaLnBrk="1" hangingPunct="1">
              <a:spcBef>
                <a:spcPts val="800"/>
              </a:spcBef>
            </a:pPr>
            <a:r>
              <a:rPr lang="ko-KR" altLang="en-US" sz="1800" smtClean="0"/>
              <a:t>다양한 입력장치</a:t>
            </a:r>
            <a:r>
              <a:rPr lang="en-US" altLang="ko-KR" sz="1800" smtClean="0"/>
              <a:t>, </a:t>
            </a:r>
            <a:r>
              <a:rPr lang="ko-KR" altLang="en-US" sz="1800" smtClean="0"/>
              <a:t>센서</a:t>
            </a:r>
            <a:r>
              <a:rPr lang="en-US" altLang="ko-KR" sz="1800" smtClean="0"/>
              <a:t>, </a:t>
            </a:r>
            <a:r>
              <a:rPr lang="ko-KR" altLang="en-US" sz="1800" smtClean="0"/>
              <a:t>그리고 출력장치들을 이용함으로써 활용방식에 따라 매우 다양한 응용분야</a:t>
            </a:r>
          </a:p>
          <a:p>
            <a:pPr lvl="1" eaLnBrk="1" hangingPunct="1">
              <a:spcBef>
                <a:spcPts val="800"/>
              </a:spcBef>
            </a:pPr>
            <a:r>
              <a:rPr lang="ko-KR" altLang="en-US" sz="1800" smtClean="0"/>
              <a:t>초기의 컴퓨터는 과학 및 공학 분야의 계산과 통계처리를 목적</a:t>
            </a:r>
          </a:p>
          <a:p>
            <a:pPr lvl="1" eaLnBrk="1" hangingPunct="1">
              <a:spcBef>
                <a:spcPts val="800"/>
              </a:spcBef>
              <a:buFont typeface="Wingdings" panose="05000000000000000000" pitchFamily="2" charset="2"/>
              <a:buNone/>
            </a:pPr>
            <a:r>
              <a:rPr lang="en-US" altLang="ko-KR" sz="1600" smtClean="0"/>
              <a:t>       - IBM</a:t>
            </a:r>
            <a:r>
              <a:rPr lang="ko-KR" altLang="en-US" sz="1600" smtClean="0"/>
              <a:t> 토마스 왓슨</a:t>
            </a:r>
            <a:r>
              <a:rPr lang="en-US" altLang="ko-KR" sz="1200" smtClean="0"/>
              <a:t>(Thomas Watson)</a:t>
            </a:r>
            <a:r>
              <a:rPr lang="ko-KR" altLang="en-US" sz="1600" smtClean="0"/>
              <a:t>은 </a:t>
            </a:r>
            <a:r>
              <a:rPr lang="en-US" altLang="ko-KR" sz="1600" smtClean="0"/>
              <a:t>1943</a:t>
            </a:r>
            <a:r>
              <a:rPr lang="ko-KR" altLang="en-US" sz="1600" smtClean="0"/>
              <a:t>년 당시 전 세계가 컴퓨터를 </a:t>
            </a:r>
            <a:r>
              <a:rPr lang="en-US" altLang="ko-KR" sz="1600" smtClean="0"/>
              <a:t>5</a:t>
            </a:r>
            <a:r>
              <a:rPr lang="ko-KR" altLang="en-US" sz="1600" smtClean="0"/>
              <a:t>대 이상 필요치 않다</a:t>
            </a:r>
            <a:endParaRPr lang="en-US" altLang="ko-KR" sz="1600" smtClean="0"/>
          </a:p>
          <a:p>
            <a:pPr lvl="1" eaLnBrk="1" hangingPunct="1">
              <a:spcBef>
                <a:spcPts val="800"/>
              </a:spcBef>
              <a:buFont typeface="Wingdings" panose="05000000000000000000" pitchFamily="2" charset="2"/>
              <a:buNone/>
            </a:pPr>
            <a:r>
              <a:rPr lang="en-US" altLang="ko-KR" sz="1600" smtClean="0"/>
              <a:t>       - DEC, </a:t>
            </a:r>
            <a:r>
              <a:rPr lang="ko-KR" altLang="en-US" sz="1600" smtClean="0"/>
              <a:t>케네스 올센 </a:t>
            </a:r>
            <a:r>
              <a:rPr lang="en-US" altLang="ko-KR" sz="1600" smtClean="0"/>
              <a:t>1977</a:t>
            </a:r>
            <a:r>
              <a:rPr lang="ko-KR" altLang="en-US" sz="1600" smtClean="0"/>
              <a:t>년</a:t>
            </a:r>
            <a:r>
              <a:rPr lang="en-US" altLang="ko-KR" sz="1600" smtClean="0"/>
              <a:t>, </a:t>
            </a:r>
            <a:r>
              <a:rPr lang="ko-KR" altLang="en-US" sz="1600" smtClean="0"/>
              <a:t>개인적으로 집에 컴퓨터를 가지고 있을 이유가 없다</a:t>
            </a:r>
            <a:endParaRPr lang="en-US" altLang="ko-KR" sz="1600" smtClean="0"/>
          </a:p>
          <a:p>
            <a:pPr lvl="1" eaLnBrk="1" hangingPunct="1">
              <a:spcBef>
                <a:spcPts val="800"/>
              </a:spcBef>
              <a:buFont typeface="Wingdings" panose="05000000000000000000" pitchFamily="2" charset="2"/>
              <a:buNone/>
            </a:pPr>
            <a:r>
              <a:rPr lang="en-US" altLang="ko-KR" sz="1600" smtClean="0"/>
              <a:t>       - </a:t>
            </a:r>
            <a:r>
              <a:rPr lang="ko-KR" altLang="en-US" sz="1600" smtClean="0"/>
              <a:t>빌게이츠</a:t>
            </a:r>
            <a:r>
              <a:rPr lang="en-US" altLang="ko-KR" sz="1600" smtClean="0"/>
              <a:t>, 640K</a:t>
            </a:r>
            <a:r>
              <a:rPr lang="ko-KR" altLang="en-US" sz="1600" smtClean="0"/>
              <a:t>는 모든 사람에게 충문한 메모리 용량이다</a:t>
            </a:r>
            <a:r>
              <a:rPr lang="en-US" altLang="ko-KR" sz="1600" smtClean="0"/>
              <a:t>(1981</a:t>
            </a:r>
            <a:r>
              <a:rPr lang="en-US" altLang="ko-KR" sz="1800" smtClean="0"/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A6D5F2-93BC-4872-9326-FADD65A3553B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423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44624"/>
            <a:ext cx="8712968" cy="1143000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컴퓨터 활용의 시대적 변화</a:t>
            </a:r>
          </a:p>
        </p:txBody>
      </p:sp>
      <p:sp>
        <p:nvSpPr>
          <p:cNvPr id="46083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324108" y="1060969"/>
            <a:ext cx="8363272" cy="4411662"/>
          </a:xfrm>
        </p:spPr>
        <p:txBody>
          <a:bodyPr/>
          <a:lstStyle/>
          <a:p>
            <a:pPr eaLnBrk="1" hangingPunct="1">
              <a:spcBef>
                <a:spcPts val="2000"/>
              </a:spcBef>
            </a:pPr>
            <a:r>
              <a:rPr lang="en-US" altLang="ko-KR" sz="2400" dirty="0" smtClean="0"/>
              <a:t>1) </a:t>
            </a:r>
            <a:r>
              <a:rPr lang="ko-KR" altLang="en-US" sz="2400" dirty="0" smtClean="0"/>
              <a:t>기관 위주의 컴퓨팅 시대</a:t>
            </a:r>
            <a:r>
              <a:rPr lang="en-US" altLang="ko-KR" sz="1800" dirty="0" smtClean="0"/>
              <a:t>(1950</a:t>
            </a:r>
            <a:r>
              <a:rPr lang="ko-KR" altLang="en-US" sz="1800" dirty="0" smtClean="0"/>
              <a:t>년대 시작</a:t>
            </a:r>
            <a:r>
              <a:rPr lang="en-US" altLang="ko-KR" sz="1800" dirty="0" smtClean="0"/>
              <a:t>)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dirty="0" smtClean="0"/>
              <a:t>메인프레임 컴퓨터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대형 컴퓨터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는 주로 대기업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정부기관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대학 등 동시에 많은 사람들이 컴퓨터를 이용</a:t>
            </a:r>
          </a:p>
          <a:p>
            <a:pPr lvl="1" eaLnBrk="1" hangingPunct="1">
              <a:spcBef>
                <a:spcPts val="2000"/>
              </a:spcBef>
            </a:pPr>
            <a:r>
              <a:rPr lang="en-US" altLang="ko-KR" sz="1600" dirty="0" smtClean="0"/>
              <a:t>1950</a:t>
            </a:r>
            <a:r>
              <a:rPr lang="ko-KR" altLang="en-US" sz="1600" dirty="0" smtClean="0"/>
              <a:t>년대 중반 이후 개발된 메인프레임 컴퓨터는 극히 제한된 이용자 그룹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dirty="0" smtClean="0"/>
              <a:t>오늘날 메인프레임 컴퓨터는 복잡한 계산을 필요로 하는 공학 및 과학 분야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기업의 비즈니스 응용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경영정보시스템</a:t>
            </a:r>
            <a:r>
              <a:rPr lang="en-US" altLang="ko-KR" sz="1600" dirty="0" smtClean="0"/>
              <a:t>(MIS), </a:t>
            </a:r>
            <a:r>
              <a:rPr lang="ko-KR" altLang="en-US" sz="1600" dirty="0" smtClean="0"/>
              <a:t>대규모 </a:t>
            </a:r>
            <a:r>
              <a:rPr lang="en-US" altLang="ko-KR" sz="1600" dirty="0" smtClean="0"/>
              <a:t>CAD/CAM </a:t>
            </a:r>
            <a:r>
              <a:rPr lang="ko-KR" altLang="en-US" sz="1600" dirty="0" smtClean="0"/>
              <a:t>응용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공장 자동화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교통관리시스템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군사적 응용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컴퓨터를 이용한 지휘 및 통제 시스템</a:t>
            </a:r>
            <a:r>
              <a:rPr lang="en-US" altLang="ko-KR" sz="1600" dirty="0" smtClean="0"/>
              <a:t>(C3I) </a:t>
            </a:r>
            <a:r>
              <a:rPr lang="ko-KR" altLang="en-US" sz="1600" dirty="0" smtClean="0"/>
              <a:t>등의 분야</a:t>
            </a:r>
          </a:p>
          <a:p>
            <a:pPr lvl="2" eaLnBrk="1" hangingPunct="1">
              <a:spcBef>
                <a:spcPts val="2000"/>
              </a:spcBef>
              <a:buFont typeface="Wingdings" panose="05000000000000000000" pitchFamily="2" charset="2"/>
              <a:buNone/>
            </a:pPr>
            <a:endParaRPr lang="ko-KR" altLang="en-US" sz="1600" dirty="0" smtClean="0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20542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039" y="3941981"/>
            <a:ext cx="3899357" cy="2234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990906"/>
            <a:ext cx="3003159" cy="21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sz="3200" dirty="0" smtClean="0"/>
              <a:t>컴퓨터 활용의 시대적 변화</a:t>
            </a:r>
          </a:p>
        </p:txBody>
      </p:sp>
      <p:sp>
        <p:nvSpPr>
          <p:cNvPr id="48131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600200"/>
            <a:ext cx="8496944" cy="4853136"/>
          </a:xfrm>
        </p:spPr>
        <p:txBody>
          <a:bodyPr/>
          <a:lstStyle/>
          <a:p>
            <a:pPr eaLnBrk="1" hangingPunct="1">
              <a:spcBef>
                <a:spcPts val="2000"/>
              </a:spcBef>
            </a:pPr>
            <a:r>
              <a:rPr lang="en-US" altLang="ko-KR" sz="2400" dirty="0" smtClean="0"/>
              <a:t>2) </a:t>
            </a:r>
            <a:r>
              <a:rPr lang="ko-KR" altLang="en-US" sz="2400" dirty="0" smtClean="0"/>
              <a:t>개인 컴퓨팅 시대</a:t>
            </a:r>
            <a:r>
              <a:rPr lang="en-US" altLang="ko-KR" sz="1800" dirty="0" smtClean="0"/>
              <a:t>(1975</a:t>
            </a:r>
            <a:r>
              <a:rPr lang="ko-KR" altLang="en-US" sz="1800" dirty="0" smtClean="0"/>
              <a:t>년 경 시작</a:t>
            </a:r>
            <a:r>
              <a:rPr lang="en-US" altLang="ko-KR" sz="1800" dirty="0" smtClean="0"/>
              <a:t>)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dirty="0" smtClean="0"/>
              <a:t>퍼스널 컴퓨터가 출현한 초기에 개인은 주로 문서처리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 저장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간단한 계산을 목적으로 사용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dirty="0" smtClean="0"/>
              <a:t>인터넷이 일반화되기 이전에 개인 컴퓨터의 활용 영역은 주로 사무자동화 분야로 워드프로세서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스프레드시트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프리젠테이션 소프트웨어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통계 소프트웨어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그래픽 소프트웨어 등</a:t>
            </a:r>
          </a:p>
          <a:p>
            <a:pPr lvl="2" eaLnBrk="1" hangingPunct="1">
              <a:spcBef>
                <a:spcPts val="2000"/>
              </a:spcBef>
              <a:buFont typeface="Wingdings" panose="05000000000000000000" pitchFamily="2" charset="2"/>
              <a:buNone/>
            </a:pPr>
            <a:endParaRPr lang="ko-KR" altLang="en-US" dirty="0" smtClean="0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20542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30" y="3861046"/>
            <a:ext cx="2373034" cy="2274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077" y="3789040"/>
            <a:ext cx="2259726" cy="2346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80112" y="3825043"/>
            <a:ext cx="2987017" cy="22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456873" y="73831"/>
            <a:ext cx="7543800" cy="1002059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컴퓨터 활용의 시대적 변화</a:t>
            </a:r>
          </a:p>
        </p:txBody>
      </p:sp>
      <p:sp>
        <p:nvSpPr>
          <p:cNvPr id="50179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456873" y="1124297"/>
            <a:ext cx="8229600" cy="2936876"/>
          </a:xfrm>
        </p:spPr>
        <p:txBody>
          <a:bodyPr/>
          <a:lstStyle/>
          <a:p>
            <a:pPr eaLnBrk="1" hangingPunct="1">
              <a:spcBef>
                <a:spcPts val="800"/>
              </a:spcBef>
            </a:pPr>
            <a:r>
              <a:rPr lang="en-US" altLang="ko-KR" sz="2400" dirty="0" smtClean="0"/>
              <a:t>3) </a:t>
            </a:r>
            <a:r>
              <a:rPr lang="ko-KR" altLang="en-US" sz="2400" dirty="0" smtClean="0"/>
              <a:t>사람간의 컴퓨팅 시대</a:t>
            </a:r>
            <a:r>
              <a:rPr lang="en-US" altLang="ko-KR" sz="1800" dirty="0" smtClean="0"/>
              <a:t>(1995</a:t>
            </a:r>
            <a:r>
              <a:rPr lang="ko-KR" altLang="en-US" sz="1800" dirty="0" smtClean="0"/>
              <a:t>년 경 시작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1" eaLnBrk="1" hangingPunct="1">
              <a:spcBef>
                <a:spcPts val="800"/>
              </a:spcBef>
            </a:pPr>
            <a:r>
              <a:rPr lang="en-US" altLang="ko-KR" sz="1600" dirty="0" smtClean="0"/>
              <a:t>1980</a:t>
            </a:r>
            <a:r>
              <a:rPr lang="ko-KR" altLang="en-US" sz="1600" dirty="0" smtClean="0"/>
              <a:t>년 이전까지 컴퓨터는 주로 독립적인 형태로 이용</a:t>
            </a:r>
          </a:p>
          <a:p>
            <a:pPr lvl="1" eaLnBrk="1" hangingPunct="1">
              <a:spcBef>
                <a:spcPts val="800"/>
              </a:spcBef>
            </a:pPr>
            <a:r>
              <a:rPr lang="ko-KR" altLang="en-US" sz="1600" dirty="0" smtClean="0"/>
              <a:t>여러 곳에 분산되어 있는 컴퓨터들을 </a:t>
            </a:r>
            <a:r>
              <a:rPr lang="en-US" altLang="ko-KR" sz="1600" dirty="0" smtClean="0"/>
              <a:t>WAN </a:t>
            </a:r>
            <a:r>
              <a:rPr lang="ko-KR" altLang="en-US" sz="1600" dirty="0" smtClean="0"/>
              <a:t>네트워크를 통해 연결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ko-KR" altLang="en-US" sz="1600" dirty="0" smtClean="0"/>
              <a:t>이더넷</a:t>
            </a:r>
            <a:r>
              <a:rPr lang="en-US" altLang="ko-KR" sz="1600" dirty="0" smtClean="0"/>
              <a:t>(Ethernet)</a:t>
            </a:r>
            <a:r>
              <a:rPr lang="ko-KR" altLang="en-US" sz="1600" dirty="0" smtClean="0"/>
              <a:t>을 이용한 </a:t>
            </a:r>
            <a:r>
              <a:rPr lang="en-US" altLang="ko-KR" sz="1600" dirty="0" smtClean="0"/>
              <a:t>LAN(Local Area Network)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1980</a:t>
            </a:r>
            <a:r>
              <a:rPr lang="ko-KR" altLang="en-US" sz="1600" dirty="0" smtClean="0"/>
              <a:t>년 이후 활성화</a:t>
            </a:r>
          </a:p>
          <a:p>
            <a:pPr lvl="1" eaLnBrk="1" hangingPunct="1">
              <a:spcBef>
                <a:spcPts val="800"/>
              </a:spcBef>
            </a:pPr>
            <a:r>
              <a:rPr lang="ko-KR" altLang="en-US" sz="1600" dirty="0" smtClean="0"/>
              <a:t>특히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인터넷 망이 탄생한 후 </a:t>
            </a:r>
            <a:r>
              <a:rPr lang="en-US" altLang="ko-KR" sz="1600" dirty="0" smtClean="0"/>
              <a:t>1989</a:t>
            </a:r>
            <a:r>
              <a:rPr lang="ko-KR" altLang="en-US" sz="1600" dirty="0" smtClean="0"/>
              <a:t>년에 웹서비스 개발</a:t>
            </a:r>
          </a:p>
          <a:p>
            <a:pPr lvl="1" eaLnBrk="1" hangingPunct="1">
              <a:spcBef>
                <a:spcPts val="800"/>
              </a:spcBef>
            </a:pPr>
            <a:r>
              <a:rPr lang="en-US" altLang="ko-KR" sz="1600" dirty="0" smtClean="0"/>
              <a:t>1994</a:t>
            </a:r>
            <a:r>
              <a:rPr lang="ko-KR" altLang="en-US" sz="1600" dirty="0" smtClean="0"/>
              <a:t>년 출현한 웹브라우저 넷스케이프 내비게이터</a:t>
            </a:r>
            <a:r>
              <a:rPr lang="en-US" altLang="ko-KR" sz="1600" dirty="0" smtClean="0"/>
              <a:t>(Netscape Navigator)</a:t>
            </a:r>
            <a:r>
              <a:rPr lang="ko-KR" altLang="en-US" sz="1600" dirty="0" smtClean="0"/>
              <a:t>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1995</a:t>
            </a:r>
            <a:r>
              <a:rPr lang="ko-KR" altLang="en-US" sz="1600" dirty="0" smtClean="0"/>
              <a:t>년 발표된 마이크로소프트사의 인터넷 익스플로러</a:t>
            </a:r>
            <a:r>
              <a:rPr lang="en-US" altLang="ko-KR" sz="1600" dirty="0" smtClean="0"/>
              <a:t>(Internet Explorer)</a:t>
            </a:r>
            <a:r>
              <a:rPr lang="ko-KR" altLang="en-US" sz="1600" dirty="0" smtClean="0"/>
              <a:t>는 인터넷 이용의 대중화에 큰 역할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0" y="189423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018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77" y="3789040"/>
            <a:ext cx="3528392" cy="23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112712"/>
            <a:ext cx="8712968" cy="1143000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컴퓨터 활용의 시대적 변화</a:t>
            </a:r>
          </a:p>
        </p:txBody>
      </p:sp>
      <p:sp>
        <p:nvSpPr>
          <p:cNvPr id="52227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215516" y="1052736"/>
            <a:ext cx="8712968" cy="4853136"/>
          </a:xfrm>
        </p:spPr>
        <p:txBody>
          <a:bodyPr/>
          <a:lstStyle/>
          <a:p>
            <a:pPr eaLnBrk="1" hangingPunct="1"/>
            <a:r>
              <a:rPr lang="en-US" altLang="ko-KR" sz="2400" dirty="0" smtClean="0"/>
              <a:t>4) </a:t>
            </a:r>
            <a:r>
              <a:rPr lang="ko-KR" altLang="en-US" sz="2400" dirty="0" smtClean="0"/>
              <a:t>임베디드 및 유비쿼터스 컴퓨팅 시대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lvl="1" eaLnBrk="1" hangingPunct="1"/>
            <a:r>
              <a:rPr lang="en-US" altLang="ko-KR" sz="1600" dirty="0" smtClean="0"/>
              <a:t>1970</a:t>
            </a:r>
            <a:r>
              <a:rPr lang="ko-KR" altLang="en-US" sz="1600" dirty="0" smtClean="0"/>
              <a:t>년대 컴퓨터를 위한 마이크로프로세서 칩이 개발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이후 가전제품을 위한 특수 목적의 마이크로프로세서 칩과 메모리칩이 개발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ko-KR" altLang="en-US" sz="1600" dirty="0" smtClean="0"/>
          </a:p>
          <a:p>
            <a:pPr lvl="1" eaLnBrk="1" hangingPunct="1"/>
            <a:r>
              <a:rPr lang="ko-KR" altLang="en-US" sz="1600" dirty="0" smtClean="0"/>
              <a:t>오늘날에는 디지털 </a:t>
            </a:r>
            <a:r>
              <a:rPr lang="en-US" altLang="ko-KR" sz="1600" dirty="0" smtClean="0"/>
              <a:t>TV, MP3, </a:t>
            </a:r>
            <a:r>
              <a:rPr lang="ko-KR" altLang="en-US" sz="1600" dirty="0" smtClean="0"/>
              <a:t>디지털 카메라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등 모든 디지털 가전제품을 비롯하여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자동차에도 마이크로프로세서가 내장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임베디드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ko-KR" altLang="en-US" sz="1600" dirty="0" smtClean="0"/>
          </a:p>
          <a:p>
            <a:pPr lvl="1" eaLnBrk="1" hangingPunct="1"/>
            <a:r>
              <a:rPr lang="ko-KR" altLang="en-US" sz="1600" dirty="0" smtClean="0"/>
              <a:t>유비쿼터스 환경에서는 마이크로프로세서 칩들이 곳곳에 숨겨진 상태로 존재하여 센서들과 더불어 인간에게 유용한 환경을 제공</a:t>
            </a:r>
          </a:p>
          <a:p>
            <a:pPr lvl="1" eaLnBrk="1" hangingPunct="1"/>
            <a:endParaRPr lang="ko-KR" altLang="en-US" sz="1800" dirty="0" smtClean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ko-KR" altLang="en-US" sz="1600" dirty="0" smtClean="0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20542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222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14" y="4199562"/>
            <a:ext cx="2604154" cy="1837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788" y="4509120"/>
            <a:ext cx="2112670" cy="12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221432" y="112713"/>
            <a:ext cx="8712968" cy="1143000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컴퓨터 유형의 분류</a:t>
            </a:r>
          </a:p>
        </p:txBody>
      </p:sp>
      <p:sp>
        <p:nvSpPr>
          <p:cNvPr id="54275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221432" y="1225752"/>
            <a:ext cx="8712968" cy="4853136"/>
          </a:xfrm>
        </p:spPr>
        <p:txBody>
          <a:bodyPr/>
          <a:lstStyle/>
          <a:p>
            <a:pPr eaLnBrk="1" hangingPunct="1"/>
            <a:r>
              <a:rPr lang="ko-KR" altLang="en-US" sz="2400" dirty="0" smtClean="0"/>
              <a:t>컴퓨터들을 그 성능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크기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용도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가격 등에 따라 다섯 가지 유형으로 분류</a:t>
            </a:r>
            <a:endParaRPr lang="en-US" altLang="ko-KR" sz="2400" dirty="0" smtClean="0"/>
          </a:p>
          <a:p>
            <a:pPr eaLnBrk="1" hangingPunct="1"/>
            <a:endParaRPr lang="en-US" altLang="ko-KR" dirty="0" smtClean="0"/>
          </a:p>
          <a:p>
            <a:pPr lvl="1" eaLnBrk="1" hangingPunct="1"/>
            <a:r>
              <a:rPr lang="ko-KR" altLang="en-US" sz="1800" dirty="0" smtClean="0"/>
              <a:t>메인프레임 컴퓨터와 수퍼컴퓨터</a:t>
            </a:r>
          </a:p>
          <a:p>
            <a:pPr lvl="1" eaLnBrk="1" hangingPunct="1"/>
            <a:r>
              <a:rPr lang="ko-KR" altLang="en-US" sz="1800" dirty="0" smtClean="0"/>
              <a:t>서버와 워크스테이션</a:t>
            </a:r>
          </a:p>
          <a:p>
            <a:pPr lvl="1" eaLnBrk="1" hangingPunct="1"/>
            <a:r>
              <a:rPr lang="en-US" altLang="ko-KR" sz="1800" dirty="0" smtClean="0"/>
              <a:t>PC</a:t>
            </a:r>
            <a:r>
              <a:rPr lang="ko-KR" altLang="en-US" sz="1800" dirty="0" smtClean="0"/>
              <a:t>와 노트북</a:t>
            </a:r>
          </a:p>
          <a:p>
            <a:pPr lvl="1" eaLnBrk="1" hangingPunct="1"/>
            <a:r>
              <a:rPr lang="ko-KR" altLang="en-US" sz="1800" dirty="0" smtClean="0"/>
              <a:t>모바일 컴퓨터</a:t>
            </a:r>
          </a:p>
          <a:p>
            <a:pPr lvl="1" eaLnBrk="1" hangingPunct="1"/>
            <a:r>
              <a:rPr lang="ko-KR" altLang="en-US" sz="1800" dirty="0" smtClean="0"/>
              <a:t>임베디드 컴퓨터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0" y="20542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775" y="1996589"/>
            <a:ext cx="3109777" cy="2046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328" y="4056487"/>
            <a:ext cx="3386336" cy="212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595312"/>
            <a:ext cx="82772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5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539552" y="51595"/>
            <a:ext cx="7543800" cy="920749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컴퓨터 유형의 분류</a:t>
            </a:r>
          </a:p>
        </p:txBody>
      </p:sp>
      <p:sp>
        <p:nvSpPr>
          <p:cNvPr id="56323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411956" y="1042987"/>
            <a:ext cx="8320088" cy="4411663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ko-KR" sz="2400" dirty="0" smtClean="0"/>
              <a:t>1) </a:t>
            </a:r>
            <a:r>
              <a:rPr lang="ko-KR" altLang="en-US" sz="2400" dirty="0" smtClean="0"/>
              <a:t>메인프레임 컴퓨터와 수퍼컴퓨터</a:t>
            </a:r>
          </a:p>
          <a:p>
            <a:pPr lvl="1" eaLnBrk="1" hangingPunct="1">
              <a:spcBef>
                <a:spcPts val="1200"/>
              </a:spcBef>
            </a:pPr>
            <a:r>
              <a:rPr lang="ko-KR" altLang="en-US" sz="1600" dirty="0" smtClean="0"/>
              <a:t>메인프레임 컴퓨터는 은행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항공사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대기업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정부기관과 같이 큰 조직에서 이용</a:t>
            </a:r>
          </a:p>
          <a:p>
            <a:pPr lvl="1" eaLnBrk="1" hangingPunct="1">
              <a:spcBef>
                <a:spcPts val="1200"/>
              </a:spcBef>
            </a:pPr>
            <a:r>
              <a:rPr lang="ko-KR" altLang="en-US" sz="1600" dirty="0" smtClean="0"/>
              <a:t>수퍼컴퓨터는 일기예보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전화망의 설계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유전탐사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컴퓨터 시뮬레이션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의학 이미지처리 분야 등 매우 복잡하고 빠른 계산이 요구되는 경우</a:t>
            </a:r>
          </a:p>
          <a:p>
            <a:pPr lvl="1">
              <a:spcBef>
                <a:spcPts val="1200"/>
              </a:spcBef>
            </a:pPr>
            <a:r>
              <a:rPr lang="ko-KR" altLang="en-US" sz="1600" dirty="0" smtClean="0"/>
              <a:t>세계에서 가장 빠른 </a:t>
            </a:r>
            <a:r>
              <a:rPr lang="ko-KR" altLang="en-US" sz="1600" dirty="0"/>
              <a:t>미국 에너지국</a:t>
            </a:r>
            <a:r>
              <a:rPr lang="en-US" altLang="ko-KR" sz="1600" dirty="0"/>
              <a:t>(DOE)</a:t>
            </a:r>
            <a:r>
              <a:rPr lang="ko-KR" altLang="en-US" sz="1600" dirty="0"/>
              <a:t>의 ‘서밋</a:t>
            </a:r>
            <a:r>
              <a:rPr lang="en-US" altLang="ko-KR" sz="1600" dirty="0"/>
              <a:t>(Summit</a:t>
            </a:r>
            <a:r>
              <a:rPr lang="en-US" altLang="ko-KR" sz="1600" dirty="0" smtClean="0"/>
              <a:t>)’. </a:t>
            </a:r>
            <a:r>
              <a:rPr lang="ko-KR" altLang="en-US" sz="1600" dirty="0"/>
              <a:t>속도는 </a:t>
            </a:r>
            <a:r>
              <a:rPr lang="en-US" altLang="ko-KR" sz="1600" dirty="0"/>
              <a:t>143.5</a:t>
            </a:r>
            <a:r>
              <a:rPr lang="ko-KR" altLang="en-US" sz="1600" dirty="0"/>
              <a:t>페타플롭스를 기록했다</a:t>
            </a:r>
            <a:r>
              <a:rPr lang="en-US" altLang="ko-KR" sz="1600" dirty="0" smtClean="0"/>
              <a:t>. (2018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11</a:t>
            </a:r>
            <a:r>
              <a:rPr lang="ko-KR" altLang="en-US" sz="1600" dirty="0" smtClean="0"/>
              <a:t>월 기준</a:t>
            </a:r>
            <a:r>
              <a:rPr lang="en-US" altLang="ko-KR" sz="1600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ko-KR" altLang="en-US" sz="1600" dirty="0" smtClean="0"/>
              <a:t>우리나라 </a:t>
            </a:r>
            <a:r>
              <a:rPr lang="ko-KR" altLang="en-US" sz="1600" dirty="0"/>
              <a:t>한국과학기술정보연구원</a:t>
            </a:r>
            <a:r>
              <a:rPr lang="en-US" altLang="ko-KR" sz="1600" dirty="0"/>
              <a:t>(KISTI)</a:t>
            </a:r>
            <a:r>
              <a:rPr lang="ko-KR" altLang="en-US" sz="1600" dirty="0"/>
              <a:t>의 ‘누리온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Nurion</a:t>
            </a:r>
            <a:r>
              <a:rPr lang="en-US" altLang="ko-KR" sz="1600" dirty="0"/>
              <a:t>)’</a:t>
            </a:r>
            <a:r>
              <a:rPr lang="ko-KR" altLang="en-US" sz="1600" dirty="0"/>
              <a:t>이 </a:t>
            </a:r>
            <a:r>
              <a:rPr lang="en-US" altLang="ko-KR" sz="1600" dirty="0" smtClean="0"/>
              <a:t>11</a:t>
            </a:r>
            <a:r>
              <a:rPr lang="ko-KR" altLang="en-US" sz="1600" dirty="0" smtClean="0"/>
              <a:t>위</a:t>
            </a:r>
            <a:r>
              <a:rPr lang="en-US" altLang="ko-KR" sz="1600" dirty="0" smtClean="0"/>
              <a:t>. </a:t>
            </a:r>
            <a:r>
              <a:rPr lang="ko-KR" altLang="en-US" sz="1600" dirty="0"/>
              <a:t>속도는 </a:t>
            </a:r>
            <a:r>
              <a:rPr lang="en-US" altLang="ko-KR" sz="1600" dirty="0"/>
              <a:t>13</a:t>
            </a:r>
            <a:r>
              <a:rPr lang="ko-KR" altLang="en-US" sz="1600" dirty="0"/>
              <a:t>페타플롭스로</a:t>
            </a:r>
            <a:r>
              <a:rPr lang="en-US" altLang="ko-KR" sz="1600" dirty="0"/>
              <a:t>, 1</a:t>
            </a:r>
            <a:r>
              <a:rPr lang="ko-KR" altLang="en-US" sz="1600" dirty="0"/>
              <a:t>위 미국의 약 </a:t>
            </a:r>
            <a:r>
              <a:rPr lang="en-US" altLang="ko-KR" sz="1600" dirty="0"/>
              <a:t>11</a:t>
            </a:r>
            <a:r>
              <a:rPr lang="ko-KR" altLang="en-US" sz="1600" dirty="0"/>
              <a:t>분의</a:t>
            </a:r>
            <a:r>
              <a:rPr lang="en-US" altLang="ko-KR" sz="1600" dirty="0" smtClean="0"/>
              <a:t>1. </a:t>
            </a:r>
            <a:endParaRPr lang="en-US" altLang="ko-KR" sz="1600" dirty="0"/>
          </a:p>
          <a:p>
            <a:pPr lvl="1">
              <a:spcBef>
                <a:spcPts val="1200"/>
              </a:spcBef>
            </a:pPr>
            <a:r>
              <a:rPr lang="en-US" altLang="ko-KR" sz="1600" dirty="0" smtClean="0"/>
              <a:t>KISTI</a:t>
            </a:r>
            <a:r>
              <a:rPr lang="ko-KR" altLang="en-US" sz="1600" dirty="0"/>
              <a:t>외에 기상청의 ‘누리</a:t>
            </a:r>
            <a:r>
              <a:rPr lang="en-US" altLang="ko-KR" sz="1600" dirty="0"/>
              <a:t>(Nuri)’</a:t>
            </a:r>
            <a:r>
              <a:rPr lang="ko-KR" altLang="en-US" sz="1600" dirty="0"/>
              <a:t>와 ‘미리</a:t>
            </a:r>
            <a:r>
              <a:rPr lang="en-US" altLang="ko-KR" sz="1600" dirty="0"/>
              <a:t>(Miri)’</a:t>
            </a:r>
            <a:r>
              <a:rPr lang="ko-KR" altLang="en-US" sz="1600" dirty="0"/>
              <a:t>가 각각 </a:t>
            </a:r>
            <a:r>
              <a:rPr lang="en-US" altLang="ko-KR" sz="1600" dirty="0"/>
              <a:t>82</a:t>
            </a:r>
            <a:r>
              <a:rPr lang="ko-KR" altLang="en-US" sz="1600" dirty="0"/>
              <a:t>위</a:t>
            </a:r>
            <a:r>
              <a:rPr lang="en-US" altLang="ko-KR" sz="1600" dirty="0"/>
              <a:t>, 83</a:t>
            </a:r>
            <a:r>
              <a:rPr lang="ko-KR" altLang="en-US" sz="1600" dirty="0"/>
              <a:t>위를 기록하는 등 </a:t>
            </a:r>
            <a:r>
              <a:rPr lang="en-US" altLang="ko-KR" sz="1600" dirty="0"/>
              <a:t>6</a:t>
            </a:r>
            <a:r>
              <a:rPr lang="ko-KR" altLang="en-US" sz="1600" dirty="0"/>
              <a:t>개 슈퍼컴퓨터가 </a:t>
            </a:r>
            <a:r>
              <a:rPr lang="en-US" altLang="ko-KR" sz="1600" dirty="0"/>
              <a:t>500</a:t>
            </a:r>
            <a:r>
              <a:rPr lang="ko-KR" altLang="en-US" sz="1600" dirty="0"/>
              <a:t>위권 </a:t>
            </a:r>
            <a:r>
              <a:rPr lang="ko-KR" altLang="en-US" sz="1600" dirty="0" smtClean="0"/>
              <a:t>안</a:t>
            </a:r>
            <a:r>
              <a:rPr lang="en-US" altLang="ko-KR" sz="1600" dirty="0" smtClean="0"/>
              <a:t>. </a:t>
            </a:r>
            <a:r>
              <a:rPr lang="ko-KR" altLang="en-US" sz="1600" dirty="0"/>
              <a:t>전체 </a:t>
            </a:r>
            <a:r>
              <a:rPr lang="en-US" altLang="ko-KR" sz="1600" dirty="0"/>
              <a:t>500</a:t>
            </a:r>
            <a:r>
              <a:rPr lang="ko-KR" altLang="en-US" sz="1600" dirty="0"/>
              <a:t>위 중 한국의 점유율은 </a:t>
            </a:r>
            <a:r>
              <a:rPr lang="en-US" altLang="ko-KR" sz="1600" dirty="0"/>
              <a:t>1.2%</a:t>
            </a:r>
            <a:r>
              <a:rPr lang="ko-KR" altLang="en-US" sz="1600" dirty="0"/>
              <a:t>로 </a:t>
            </a:r>
            <a:r>
              <a:rPr lang="en-US" altLang="ko-KR" sz="1600" dirty="0"/>
              <a:t>9</a:t>
            </a:r>
            <a:r>
              <a:rPr lang="ko-KR" altLang="en-US" sz="1600" dirty="0"/>
              <a:t>위</a:t>
            </a:r>
            <a:endParaRPr lang="en-US" altLang="ko-KR" sz="1600" dirty="0" smtClean="0"/>
          </a:p>
          <a:p>
            <a:pPr lvl="1">
              <a:spcBef>
                <a:spcPts val="1200"/>
              </a:spcBef>
            </a:pPr>
            <a:r>
              <a:rPr lang="en-US" altLang="ko-KR" sz="1200" dirty="0" smtClean="0"/>
              <a:t>1</a:t>
            </a:r>
            <a:r>
              <a:rPr lang="ko-KR" altLang="en-US" sz="1200" dirty="0" smtClean="0"/>
              <a:t>페타플롭스는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1000</a:t>
            </a:r>
            <a:r>
              <a:rPr lang="ko-KR" altLang="en-US" sz="1200" dirty="0" smtClean="0"/>
              <a:t>조 번의 수학 연산이 가능한 속도를 의미한다</a:t>
            </a:r>
            <a:r>
              <a:rPr lang="en-US" altLang="ko-KR" sz="1200" dirty="0" smtClean="0"/>
              <a:t>. 1</a:t>
            </a:r>
            <a:r>
              <a:rPr lang="ko-KR" altLang="en-US" sz="1200" dirty="0" smtClean="0"/>
              <a:t>페타플롭스 프로세스를 장착한 컴퓨터는 일반적인 팬티엄 프로세스보다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억배 빠른 연산 처리가 가능하다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0" y="20542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4869160"/>
            <a:ext cx="1148784" cy="14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6357"/>
            <a:ext cx="7543800" cy="1002506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컴퓨터 유형의 분류</a:t>
            </a:r>
          </a:p>
        </p:txBody>
      </p:sp>
      <p:sp>
        <p:nvSpPr>
          <p:cNvPr id="58371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45380"/>
            <a:ext cx="8229600" cy="4411662"/>
          </a:xfrm>
        </p:spPr>
        <p:txBody>
          <a:bodyPr/>
          <a:lstStyle/>
          <a:p>
            <a:pPr eaLnBrk="1" hangingPunct="1">
              <a:spcBef>
                <a:spcPts val="800"/>
              </a:spcBef>
            </a:pPr>
            <a:r>
              <a:rPr lang="en-US" altLang="ko-KR" sz="2400" dirty="0" smtClean="0"/>
              <a:t>2) </a:t>
            </a:r>
            <a:r>
              <a:rPr lang="ko-KR" altLang="en-US" sz="2400" dirty="0" smtClean="0"/>
              <a:t>서버와 워크스테이션</a:t>
            </a:r>
          </a:p>
          <a:p>
            <a:pPr lvl="1" eaLnBrk="1" hangingPunct="1">
              <a:spcBef>
                <a:spcPts val="800"/>
              </a:spcBef>
            </a:pPr>
            <a:r>
              <a:rPr lang="ko-KR" altLang="en-US" sz="1600" dirty="0" smtClean="0"/>
              <a:t>서버컴퓨터</a:t>
            </a:r>
            <a:r>
              <a:rPr lang="en-US" altLang="ko-KR" sz="1600" dirty="0" smtClean="0"/>
              <a:t>(Server Computer)</a:t>
            </a:r>
            <a:r>
              <a:rPr lang="ko-KR" altLang="en-US" sz="1600" dirty="0" smtClean="0"/>
              <a:t>는 다수의 사용자를 동시에 지원하기 위한 컴퓨터로 일반적으로 미니컴퓨터나 워크스테이션이 사용</a:t>
            </a:r>
          </a:p>
          <a:p>
            <a:pPr lvl="1" eaLnBrk="1" hangingPunct="1">
              <a:spcBef>
                <a:spcPts val="800"/>
              </a:spcBef>
            </a:pPr>
            <a:r>
              <a:rPr lang="ko-KR" altLang="en-US" sz="1600" dirty="0" smtClean="0"/>
              <a:t>워크스테이션은 계산 기능이 우수한 고성능 데스크톱 컴퓨터로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과학자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엔지니어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재무 분석가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디자이너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애니메이션 제작자 등 주로 전문인들이 많이 사용</a:t>
            </a:r>
          </a:p>
          <a:p>
            <a:pPr lvl="1" eaLnBrk="1" hangingPunct="1">
              <a:spcBef>
                <a:spcPts val="800"/>
              </a:spcBef>
            </a:pPr>
            <a:r>
              <a:rPr lang="ko-KR" altLang="en-US" sz="1600" dirty="0" smtClean="0"/>
              <a:t>그러나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최근에는 </a:t>
            </a:r>
            <a:r>
              <a:rPr lang="en-US" altLang="ko-KR" sz="1600" dirty="0" smtClean="0"/>
              <a:t>PC</a:t>
            </a:r>
            <a:r>
              <a:rPr lang="ko-KR" altLang="en-US" sz="1600" dirty="0" smtClean="0"/>
              <a:t>의 성능이 워크스테이션에 근접 하면서 워크스테이션과 </a:t>
            </a:r>
            <a:r>
              <a:rPr lang="en-US" altLang="ko-KR" sz="1600" dirty="0" smtClean="0"/>
              <a:t>PC </a:t>
            </a:r>
            <a:r>
              <a:rPr lang="ko-KR" altLang="en-US" sz="1600" dirty="0" smtClean="0"/>
              <a:t>간의 경계가 불분명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20542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73016"/>
            <a:ext cx="3635896" cy="2251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573016"/>
            <a:ext cx="3039499" cy="22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5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611560" y="13701"/>
            <a:ext cx="7543800" cy="1074514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컴퓨터 유형의 분류</a:t>
            </a:r>
          </a:p>
        </p:txBody>
      </p:sp>
      <p:sp>
        <p:nvSpPr>
          <p:cNvPr id="60419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88215"/>
            <a:ext cx="8229600" cy="4411663"/>
          </a:xfrm>
        </p:spPr>
        <p:txBody>
          <a:bodyPr/>
          <a:lstStyle/>
          <a:p>
            <a:pPr eaLnBrk="1" hangingPunct="1">
              <a:spcBef>
                <a:spcPts val="2000"/>
              </a:spcBef>
            </a:pPr>
            <a:r>
              <a:rPr lang="en-US" altLang="ko-KR" sz="2400" dirty="0" smtClean="0"/>
              <a:t>3) PC</a:t>
            </a:r>
            <a:r>
              <a:rPr lang="ko-KR" altLang="en-US" sz="2400" dirty="0" smtClean="0"/>
              <a:t>와 노트북</a:t>
            </a:r>
          </a:p>
          <a:p>
            <a:pPr lvl="1" eaLnBrk="1" hangingPunct="1">
              <a:spcBef>
                <a:spcPts val="2000"/>
              </a:spcBef>
            </a:pPr>
            <a:r>
              <a:rPr lang="en-US" altLang="ko-KR" sz="1600" dirty="0" smtClean="0"/>
              <a:t>PC(Personal Computer)</a:t>
            </a:r>
            <a:r>
              <a:rPr lang="ko-KR" altLang="en-US" sz="1600" dirty="0" smtClean="0"/>
              <a:t>는 개인용 컴퓨터로 데스크탑 컴퓨터</a:t>
            </a:r>
            <a:r>
              <a:rPr lang="en-US" altLang="ko-KR" sz="1600" dirty="0" smtClean="0"/>
              <a:t>(Desktop Computer)</a:t>
            </a:r>
            <a:endParaRPr lang="ko-KR" altLang="en-US" sz="1600" dirty="0" smtClean="0"/>
          </a:p>
          <a:p>
            <a:pPr lvl="1" eaLnBrk="1" hangingPunct="1">
              <a:spcBef>
                <a:spcPts val="2000"/>
              </a:spcBef>
            </a:pPr>
            <a:r>
              <a:rPr lang="en-US" altLang="ko-KR" sz="1600" dirty="0" smtClean="0"/>
              <a:t>PC</a:t>
            </a:r>
            <a:r>
              <a:rPr lang="ko-KR" altLang="en-US" sz="1600" dirty="0" smtClean="0"/>
              <a:t>는 원칙적으로 개인이 사용할 목적으로 설계된 비교적 저렴한 가격의 컴퓨터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dirty="0" smtClean="0"/>
              <a:t>노트북 컴퓨터는 가격이나 기능상으로는 </a:t>
            </a:r>
            <a:r>
              <a:rPr lang="en-US" altLang="ko-KR" sz="1600" dirty="0" smtClean="0"/>
              <a:t>PC</a:t>
            </a:r>
            <a:r>
              <a:rPr lang="ko-KR" altLang="en-US" sz="1600" dirty="0" smtClean="0"/>
              <a:t>와 거의 동등하나 휴대성</a:t>
            </a:r>
            <a:r>
              <a:rPr lang="en-US" altLang="ko-KR" sz="1600" dirty="0" smtClean="0"/>
              <a:t>(Portability), </a:t>
            </a:r>
            <a:r>
              <a:rPr lang="ko-KR" altLang="en-US" sz="1600" dirty="0" smtClean="0"/>
              <a:t>랩탑 컴퓨터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Labtop</a:t>
            </a:r>
            <a:r>
              <a:rPr lang="en-US" altLang="ko-KR" sz="1600" dirty="0" smtClean="0"/>
              <a:t> Computer)</a:t>
            </a:r>
            <a:endParaRPr lang="ko-KR" altLang="en-US" sz="1600" dirty="0" smtClean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20542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645024"/>
            <a:ext cx="3312368" cy="2367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645024"/>
            <a:ext cx="3158211" cy="244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53977"/>
            <a:ext cx="7543800" cy="1008062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컴퓨터 유형의 분류</a:t>
            </a:r>
          </a:p>
        </p:txBody>
      </p:sp>
      <p:sp>
        <p:nvSpPr>
          <p:cNvPr id="62467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290933" y="980728"/>
            <a:ext cx="8229600" cy="4411662"/>
          </a:xfrm>
        </p:spPr>
        <p:txBody>
          <a:bodyPr/>
          <a:lstStyle/>
          <a:p>
            <a:pPr eaLnBrk="1" hangingPunct="1">
              <a:spcBef>
                <a:spcPts val="2000"/>
              </a:spcBef>
            </a:pPr>
            <a:r>
              <a:rPr lang="en-US" altLang="ko-KR" sz="2400" dirty="0" smtClean="0"/>
              <a:t>4) </a:t>
            </a:r>
            <a:r>
              <a:rPr lang="ko-KR" altLang="en-US" sz="2400" dirty="0" smtClean="0"/>
              <a:t>모바일 컴퓨터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dirty="0" smtClean="0"/>
              <a:t>휴대성이 강조되며 포켓용 컴퓨터</a:t>
            </a:r>
            <a:r>
              <a:rPr lang="en-US" altLang="ko-KR" sz="1600" dirty="0" smtClean="0"/>
              <a:t>(Handheld Computer)</a:t>
            </a:r>
            <a:endParaRPr lang="ko-KR" altLang="en-US" sz="1600" dirty="0" smtClean="0"/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dirty="0" smtClean="0"/>
              <a:t>모바일 컴퓨터에는 </a:t>
            </a:r>
            <a:r>
              <a:rPr lang="en-US" altLang="ko-KR" sz="1600" dirty="0" smtClean="0"/>
              <a:t>PDA, </a:t>
            </a:r>
            <a:r>
              <a:rPr lang="ko-KR" altLang="en-US" sz="1600" dirty="0" smtClean="0"/>
              <a:t>스마트폰</a:t>
            </a:r>
            <a:r>
              <a:rPr lang="en-US" altLang="ko-KR" sz="1600" dirty="0" smtClean="0"/>
              <a:t>(Smart Phone), </a:t>
            </a:r>
            <a:r>
              <a:rPr lang="ko-KR" altLang="en-US" sz="1600" dirty="0" smtClean="0"/>
              <a:t>넷북</a:t>
            </a:r>
            <a:r>
              <a:rPr lang="en-US" altLang="ko-KR" sz="1600" dirty="0" smtClean="0"/>
              <a:t>(Netbook) </a:t>
            </a:r>
            <a:r>
              <a:rPr lang="ko-KR" altLang="en-US" sz="1600" dirty="0" smtClean="0"/>
              <a:t>등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600" dirty="0" smtClean="0"/>
              <a:t>무선인터넷 기능을 가짐으로써 실시간에 무선으로 인터넷 액세스</a:t>
            </a:r>
            <a:endParaRPr lang="en-US" altLang="ko-KR" sz="1600" dirty="0" smtClean="0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0" y="20542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45" y="3364657"/>
            <a:ext cx="1300549" cy="2399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261" y="3186559"/>
            <a:ext cx="1699686" cy="2755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127723"/>
            <a:ext cx="3312368" cy="27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sz="3200" dirty="0" smtClean="0"/>
              <a:t>컴퓨터 유형의 분류</a:t>
            </a:r>
          </a:p>
        </p:txBody>
      </p:sp>
      <p:sp>
        <p:nvSpPr>
          <p:cNvPr id="64515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484313"/>
            <a:ext cx="8229600" cy="4411662"/>
          </a:xfrm>
        </p:spPr>
        <p:txBody>
          <a:bodyPr/>
          <a:lstStyle/>
          <a:p>
            <a:pPr eaLnBrk="1" hangingPunct="1">
              <a:spcBef>
                <a:spcPts val="2000"/>
              </a:spcBef>
            </a:pPr>
            <a:r>
              <a:rPr lang="en-US" altLang="ko-KR" sz="2400" dirty="0" smtClean="0"/>
              <a:t>5) </a:t>
            </a:r>
            <a:r>
              <a:rPr lang="ko-KR" altLang="en-US" sz="2400" dirty="0" smtClean="0"/>
              <a:t>임베디드 컴퓨터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800" dirty="0" smtClean="0"/>
              <a:t>특수 용도의 마이크로프로세서 칩이 손목시계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장난감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게임기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스테레오 시스템</a:t>
            </a:r>
            <a:r>
              <a:rPr lang="en-US" altLang="ko-KR" sz="1800" dirty="0" smtClean="0"/>
              <a:t>, DVD </a:t>
            </a:r>
            <a:r>
              <a:rPr lang="ko-KR" altLang="en-US" sz="1800" dirty="0" smtClean="0"/>
              <a:t>플레이어</a:t>
            </a:r>
            <a:r>
              <a:rPr lang="en-US" altLang="ko-KR" sz="1800" dirty="0" smtClean="0"/>
              <a:t>, MP3 </a:t>
            </a:r>
            <a:r>
              <a:rPr lang="ko-KR" altLang="en-US" sz="1800" dirty="0" smtClean="0"/>
              <a:t>등의 가정용 기기 또는 가전제품에 내장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800" dirty="0" smtClean="0"/>
              <a:t>실제적으로 </a:t>
            </a:r>
            <a:r>
              <a:rPr lang="en-US" altLang="ko-KR" sz="1800" dirty="0" smtClean="0"/>
              <a:t>90% </a:t>
            </a:r>
            <a:r>
              <a:rPr lang="ko-KR" altLang="en-US" sz="1800" dirty="0" smtClean="0"/>
              <a:t>이상의 마이크로프로세서 칩이 임베디드 컴퓨터 형태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20542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u"/>
              <a:defRPr kumimoji="1" sz="2400" b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kumimoji="1" sz="16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Char char="•"/>
              <a:defRPr kumimoji="1" sz="140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4525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3445619"/>
            <a:ext cx="55435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0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z="3200" dirty="0" smtClean="0"/>
              <a:t>IT</a:t>
            </a:r>
            <a:r>
              <a:rPr lang="ko-KR" altLang="en-US" sz="3200" dirty="0" smtClean="0"/>
              <a:t>기술의 발전 방향</a:t>
            </a:r>
          </a:p>
        </p:txBody>
      </p:sp>
      <p:sp>
        <p:nvSpPr>
          <p:cNvPr id="74755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4188"/>
            <a:ext cx="8229600" cy="4411662"/>
          </a:xfrm>
        </p:spPr>
        <p:txBody>
          <a:bodyPr/>
          <a:lstStyle/>
          <a:p>
            <a:pPr eaLnBrk="1" hangingPunct="1">
              <a:spcBef>
                <a:spcPts val="2000"/>
              </a:spcBef>
            </a:pPr>
            <a:r>
              <a:rPr lang="ko-KR" altLang="en-US" sz="2400" dirty="0" smtClean="0"/>
              <a:t>무어의 법칙</a:t>
            </a:r>
            <a:r>
              <a:rPr lang="en-US" altLang="ko-KR" sz="2400" dirty="0" smtClean="0"/>
              <a:t>(Moore's Law)</a:t>
            </a:r>
          </a:p>
          <a:p>
            <a:pPr lvl="1" eaLnBrk="1" hangingPunct="1">
              <a:spcBef>
                <a:spcPts val="2000"/>
              </a:spcBef>
            </a:pPr>
            <a:endParaRPr lang="en-US" altLang="ko-KR" sz="1800" dirty="0" smtClean="0"/>
          </a:p>
          <a:p>
            <a:pPr lvl="1" eaLnBrk="1" hangingPunct="1">
              <a:spcBef>
                <a:spcPts val="2000"/>
              </a:spcBef>
            </a:pPr>
            <a:r>
              <a:rPr lang="ko-KR" altLang="en-US" sz="1800" dirty="0" smtClean="0"/>
              <a:t>인텔</a:t>
            </a:r>
            <a:r>
              <a:rPr lang="en-US" altLang="ko-KR" sz="1400" dirty="0" smtClean="0"/>
              <a:t>(INTEL)</a:t>
            </a:r>
            <a:r>
              <a:rPr lang="ko-KR" altLang="en-US" sz="1800" dirty="0" smtClean="0"/>
              <a:t>사의 창업자 무어</a:t>
            </a:r>
            <a:r>
              <a:rPr lang="en-US" altLang="ko-KR" sz="1400" dirty="0" smtClean="0"/>
              <a:t>(Moore)</a:t>
            </a:r>
            <a:r>
              <a:rPr lang="ko-KR" altLang="en-US" sz="1800" dirty="0" smtClean="0"/>
              <a:t>는 마이크로프로세서의 성능은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18</a:t>
            </a:r>
            <a:r>
              <a:rPr lang="ko-KR" altLang="en-US" sz="1800" dirty="0" smtClean="0"/>
              <a:t>개월마다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배씩 증가하고 가격은 매년 </a:t>
            </a:r>
            <a:r>
              <a:rPr lang="en-US" altLang="ko-KR" sz="1800" dirty="0" smtClean="0"/>
              <a:t>1/2</a:t>
            </a:r>
            <a:r>
              <a:rPr lang="ko-KR" altLang="en-US" sz="1800" dirty="0" smtClean="0"/>
              <a:t>씩 떨어진다고 예측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800" dirty="0" smtClean="0"/>
              <a:t>주기억장치인 </a:t>
            </a:r>
            <a:r>
              <a:rPr lang="en-US" altLang="ko-KR" sz="1800" dirty="0" smtClean="0"/>
              <a:t>RAM </a:t>
            </a:r>
            <a:r>
              <a:rPr lang="ko-KR" altLang="en-US" sz="1800" dirty="0" smtClean="0"/>
              <a:t>메모리의 용량도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년 사이에 </a:t>
            </a:r>
            <a:r>
              <a:rPr lang="en-US" altLang="ko-KR" sz="1800" dirty="0" smtClean="0"/>
              <a:t>100</a:t>
            </a:r>
            <a:r>
              <a:rPr lang="ko-KR" altLang="en-US" sz="1800" dirty="0" smtClean="0"/>
              <a:t>배 증가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800" dirty="0" smtClean="0"/>
              <a:t>특히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플래시 메모리</a:t>
            </a:r>
            <a:r>
              <a:rPr lang="en-US" altLang="ko-KR" sz="1400" dirty="0" smtClean="0"/>
              <a:t>(Flash Memory)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용량은 최근 매년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배씩 증가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⇨ </a:t>
            </a:r>
            <a:r>
              <a:rPr lang="ko-KR" altLang="en-US" sz="1800" dirty="0" smtClean="0"/>
              <a:t>황의 법칙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삼성전자 황창규 사장</a:t>
            </a:r>
            <a:r>
              <a:rPr lang="en-US" altLang="ko-KR" sz="1800" dirty="0" smtClean="0"/>
              <a:t>, 2002)</a:t>
            </a:r>
            <a:endParaRPr lang="en-US" altLang="ko-KR" sz="1800" dirty="0"/>
          </a:p>
          <a:p>
            <a:pPr marL="344487" lvl="1" indent="0" eaLnBrk="1" hangingPunct="1">
              <a:spcBef>
                <a:spcPts val="2000"/>
              </a:spcBef>
              <a:buNone/>
            </a:pP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32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z="3200" dirty="0" smtClean="0"/>
              <a:t>IT</a:t>
            </a:r>
            <a:r>
              <a:rPr lang="ko-KR" altLang="en-US" sz="3200" dirty="0" smtClean="0"/>
              <a:t>기술의 발전 방향</a:t>
            </a:r>
          </a:p>
        </p:txBody>
      </p:sp>
      <p:sp>
        <p:nvSpPr>
          <p:cNvPr id="76803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ko-KR" altLang="en-US" sz="2400" dirty="0" smtClean="0"/>
              <a:t>길더의 법칙</a:t>
            </a:r>
            <a:r>
              <a:rPr lang="en-US" altLang="ko-KR" sz="2400" dirty="0" smtClean="0"/>
              <a:t>(Gilder's Law)</a:t>
            </a:r>
            <a:endParaRPr lang="ko-KR" altLang="en-US" sz="2400" dirty="0" smtClean="0"/>
          </a:p>
          <a:p>
            <a:pPr lvl="1" eaLnBrk="1" hangingPunct="1">
              <a:spcBef>
                <a:spcPts val="1200"/>
              </a:spcBef>
            </a:pPr>
            <a:r>
              <a:rPr lang="ko-KR" altLang="en-US" sz="1800" dirty="0" smtClean="0"/>
              <a:t>광섬유의 대역폭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즉 인터넷의 이터 전송속도는 </a:t>
            </a:r>
            <a:r>
              <a:rPr lang="en-US" altLang="ko-KR" sz="1800" dirty="0" smtClean="0"/>
              <a:t>12</a:t>
            </a:r>
            <a:r>
              <a:rPr lang="ko-KR" altLang="en-US" sz="1800" dirty="0" smtClean="0"/>
              <a:t>개월에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배씩 빨라짐</a:t>
            </a:r>
          </a:p>
        </p:txBody>
      </p:sp>
      <p:pic>
        <p:nvPicPr>
          <p:cNvPr id="76808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781300"/>
            <a:ext cx="5957888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03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sz="3200" dirty="0" smtClean="0"/>
              <a:t>컴퓨터와 통신의 새로운 패러다임</a:t>
            </a:r>
          </a:p>
        </p:txBody>
      </p:sp>
      <p:sp>
        <p:nvSpPr>
          <p:cNvPr id="87043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453094"/>
            <a:ext cx="8229600" cy="4411662"/>
          </a:xfrm>
        </p:spPr>
        <p:txBody>
          <a:bodyPr/>
          <a:lstStyle/>
          <a:p>
            <a:pPr eaLnBrk="1" hangingPunct="1">
              <a:spcBef>
                <a:spcPts val="2000"/>
              </a:spcBef>
            </a:pPr>
            <a:r>
              <a:rPr lang="ko-KR" altLang="en-US" sz="2400" dirty="0" smtClean="0"/>
              <a:t>모바일 혁명</a:t>
            </a:r>
          </a:p>
          <a:p>
            <a:pPr lvl="1" eaLnBrk="1" hangingPunct="1">
              <a:spcBef>
                <a:spcPts val="2000"/>
              </a:spcBef>
            </a:pPr>
            <a:r>
              <a:rPr lang="en-US" altLang="ko-KR" sz="1800" dirty="0" smtClean="0"/>
              <a:t>2000</a:t>
            </a:r>
            <a:r>
              <a:rPr lang="ko-KR" altLang="en-US" sz="1800" dirty="0" smtClean="0"/>
              <a:t>년대에 들어서면서 우리는 모바일 시대를 맞이하여 사람들이 이동 중에 언제 어디서나 원하는 정보를 주고받을 수 있게 됨</a:t>
            </a:r>
            <a:endParaRPr lang="en-US" altLang="ko-KR" sz="1800" dirty="0" smtClean="0"/>
          </a:p>
          <a:p>
            <a:pPr lvl="1" eaLnBrk="1" hangingPunct="1">
              <a:spcBef>
                <a:spcPts val="2000"/>
              </a:spcBef>
            </a:pPr>
            <a:r>
              <a:rPr lang="ko-KR" altLang="en-US" sz="1800" dirty="0" smtClean="0"/>
              <a:t>모바일 컴퓨팅은 개인적인 욕구뿐만 아니라 지식정보사회에서 경쟁력을 획득</a:t>
            </a:r>
          </a:p>
          <a:p>
            <a:pPr lvl="1" eaLnBrk="1" hangingPunct="1">
              <a:spcBef>
                <a:spcPts val="2000"/>
              </a:spcBef>
            </a:pPr>
            <a:r>
              <a:rPr lang="ko-KR" altLang="en-US" sz="1800" dirty="0" smtClean="0"/>
              <a:t>마이크로소프트사의 빌 게이츠 회장은 제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IT </a:t>
            </a:r>
            <a:r>
              <a:rPr lang="ko-KR" altLang="en-US" sz="1800" dirty="0" smtClean="0"/>
              <a:t>붐을 언급하면서 이것을</a:t>
            </a:r>
            <a:r>
              <a:rPr lang="ko-KR" altLang="en-US" sz="1800" dirty="0" smtClean="0">
                <a:latin typeface="Arial" panose="020B0604020202020204" pitchFamily="34" charset="0"/>
              </a:rPr>
              <a:t>‘</a:t>
            </a:r>
            <a:r>
              <a:rPr lang="ko-KR" altLang="en-US" sz="1800" dirty="0" smtClean="0"/>
              <a:t>모바일 혁명</a:t>
            </a:r>
            <a:r>
              <a:rPr lang="ko-KR" altLang="en-US" sz="1800" dirty="0" smtClean="0">
                <a:latin typeface="Arial" panose="020B0604020202020204" pitchFamily="34" charset="0"/>
              </a:rPr>
              <a:t>’이라 일컬음</a:t>
            </a:r>
            <a:endParaRPr lang="ko-KR" altLang="en-US" sz="1800" dirty="0" smtClean="0"/>
          </a:p>
          <a:p>
            <a:pPr lvl="1" eaLnBrk="1" hangingPunct="1">
              <a:spcBef>
                <a:spcPts val="2000"/>
              </a:spcBef>
            </a:pPr>
            <a:r>
              <a:rPr lang="ko-KR" altLang="en-US" sz="1800" dirty="0" smtClean="0"/>
              <a:t>모바일 컴퓨팅에서는 유</a:t>
            </a:r>
            <a:r>
              <a:rPr lang="en-US" altLang="ko-KR" sz="18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·</a:t>
            </a:r>
            <a:r>
              <a:rPr lang="ko-KR" altLang="en-US" sz="1800" dirty="0" smtClean="0"/>
              <a:t>무선망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위성통신망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방송망 등이 통합되어 복합적으로 인터넷 서비스를 지원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⇨ 광대역통합망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BcN</a:t>
            </a:r>
            <a:r>
              <a:rPr lang="en-US" altLang="ko-KR" sz="1400" dirty="0" smtClean="0"/>
              <a:t>: Broadband Convergence Network)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4174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01. </a:t>
            </a:r>
            <a:r>
              <a:rPr lang="ko-KR" altLang="en-US" sz="2800" dirty="0" err="1" smtClean="0"/>
              <a:t>리눅스</a:t>
            </a:r>
            <a:r>
              <a:rPr lang="ko-KR" altLang="en-US" sz="2800" dirty="0" smtClean="0"/>
              <a:t> 입문과 설치하기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9" name="Group 15"/>
          <p:cNvGrpSpPr>
            <a:grpSpLocks/>
          </p:cNvGrpSpPr>
          <p:nvPr/>
        </p:nvGrpSpPr>
        <p:grpSpPr bwMode="auto">
          <a:xfrm>
            <a:off x="1483804" y="1556792"/>
            <a:ext cx="6248400" cy="4495800"/>
            <a:chOff x="984" y="1130"/>
            <a:chExt cx="3936" cy="2832"/>
          </a:xfrm>
        </p:grpSpPr>
        <p:sp>
          <p:nvSpPr>
            <p:cNvPr id="9220" name="Rectangle 3"/>
            <p:cNvSpPr>
              <a:spLocks noChangeArrowheads="1"/>
            </p:cNvSpPr>
            <p:nvPr/>
          </p:nvSpPr>
          <p:spPr bwMode="auto">
            <a:xfrm>
              <a:off x="1872" y="1896"/>
              <a:ext cx="2160" cy="6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3378596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/>
            </a:p>
          </p:txBody>
        </p:sp>
        <p:sp>
          <p:nvSpPr>
            <p:cNvPr id="11268" name="Rectangle 4"/>
            <p:cNvSpPr>
              <a:spLocks noChangeArrowheads="1"/>
            </p:cNvSpPr>
            <p:nvPr/>
          </p:nvSpPr>
          <p:spPr bwMode="auto">
            <a:xfrm>
              <a:off x="2447" y="1954"/>
              <a:ext cx="990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체" panose="020B0609000101010101" pitchFamily="49" charset="-127"/>
                  <a:ea typeface="굴림체" panose="020B0609000101010101" pitchFamily="49" charset="-127"/>
                </a:rPr>
                <a:t>응용프로그램</a:t>
              </a:r>
            </a:p>
          </p:txBody>
        </p:sp>
        <p:sp>
          <p:nvSpPr>
            <p:cNvPr id="9222" name="Rectangle 5"/>
            <p:cNvSpPr>
              <a:spLocks noChangeArrowheads="1"/>
            </p:cNvSpPr>
            <p:nvPr/>
          </p:nvSpPr>
          <p:spPr bwMode="auto">
            <a:xfrm>
              <a:off x="1128" y="2364"/>
              <a:ext cx="3624" cy="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3378596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/>
            </a:p>
          </p:txBody>
        </p:sp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>
              <a:off x="1142" y="2461"/>
              <a:ext cx="3585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체" panose="020B0609000101010101" pitchFamily="49" charset="-127"/>
                  <a:ea typeface="굴림체" panose="020B0609000101010101" pitchFamily="49" charset="-127"/>
                </a:rPr>
                <a:t>시스템프로그램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체" panose="020B0609000101010101" pitchFamily="49" charset="-127"/>
                  <a:ea typeface="굴림체" panose="020B0609000101010101" pitchFamily="49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체" panose="020B0609000101010101" pitchFamily="49" charset="-127"/>
                  <a:ea typeface="굴림체" panose="020B0609000101010101" pitchFamily="49" charset="-127"/>
                </a:rPr>
                <a:t>유틸리티</a:t>
              </a:r>
            </a:p>
          </p:txBody>
        </p:sp>
        <p:sp>
          <p:nvSpPr>
            <p:cNvPr id="9224" name="Rectangle 7"/>
            <p:cNvSpPr>
              <a:spLocks noChangeArrowheads="1"/>
            </p:cNvSpPr>
            <p:nvPr/>
          </p:nvSpPr>
          <p:spPr bwMode="auto">
            <a:xfrm>
              <a:off x="984" y="2916"/>
              <a:ext cx="3936" cy="8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3378596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 dirty="0"/>
            </a:p>
          </p:txBody>
        </p:sp>
        <p:sp>
          <p:nvSpPr>
            <p:cNvPr id="11272" name="Rectangle 8"/>
            <p:cNvSpPr>
              <a:spLocks noChangeArrowheads="1"/>
            </p:cNvSpPr>
            <p:nvPr/>
          </p:nvSpPr>
          <p:spPr bwMode="auto">
            <a:xfrm>
              <a:off x="2331" y="2995"/>
              <a:ext cx="1129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체" panose="020B0609000101010101" pitchFamily="49" charset="-127"/>
                  <a:ea typeface="굴림체" panose="020B0609000101010101" pitchFamily="49" charset="-127"/>
                </a:rPr>
                <a:t>운  영  체  제</a:t>
              </a:r>
            </a:p>
          </p:txBody>
        </p:sp>
        <p:sp>
          <p:nvSpPr>
            <p:cNvPr id="9226" name="Rectangle 9"/>
            <p:cNvSpPr>
              <a:spLocks noChangeArrowheads="1"/>
            </p:cNvSpPr>
            <p:nvPr/>
          </p:nvSpPr>
          <p:spPr bwMode="auto">
            <a:xfrm>
              <a:off x="1202" y="3422"/>
              <a:ext cx="3525" cy="540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3378596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/>
            </a:p>
          </p:txBody>
        </p:sp>
        <p:sp>
          <p:nvSpPr>
            <p:cNvPr id="11274" name="Rectangle 10"/>
            <p:cNvSpPr>
              <a:spLocks noChangeArrowheads="1"/>
            </p:cNvSpPr>
            <p:nvPr/>
          </p:nvSpPr>
          <p:spPr bwMode="auto">
            <a:xfrm>
              <a:off x="2451" y="3523"/>
              <a:ext cx="914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체" panose="020B0609000101010101" pitchFamily="49" charset="-127"/>
                  <a:ea typeface="굴림체" panose="020B0609000101010101" pitchFamily="49" charset="-127"/>
                </a:rPr>
                <a:t>하 드 웨 어</a:t>
              </a:r>
            </a:p>
          </p:txBody>
        </p:sp>
        <p:sp>
          <p:nvSpPr>
            <p:cNvPr id="9228" name="Rectangle 11"/>
            <p:cNvSpPr>
              <a:spLocks noChangeArrowheads="1"/>
            </p:cNvSpPr>
            <p:nvPr/>
          </p:nvSpPr>
          <p:spPr bwMode="auto">
            <a:xfrm>
              <a:off x="2202" y="1130"/>
              <a:ext cx="1476" cy="444"/>
            </a:xfrm>
            <a:prstGeom prst="rect">
              <a:avLst/>
            </a:prstGeom>
            <a:solidFill>
              <a:srgbClr val="11BB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 eaLnBrk="1" hangingPunct="1"/>
              <a:endParaRPr lang="ko-KR" altLang="ko-KR" sz="2400" dirty="0"/>
            </a:p>
          </p:txBody>
        </p:sp>
        <p:sp>
          <p:nvSpPr>
            <p:cNvPr id="11276" name="Rectangle 12"/>
            <p:cNvSpPr>
              <a:spLocks noChangeArrowheads="1"/>
            </p:cNvSpPr>
            <p:nvPr/>
          </p:nvSpPr>
          <p:spPr bwMode="auto">
            <a:xfrm>
              <a:off x="2558" y="1180"/>
              <a:ext cx="697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체" panose="020B0609000101010101" pitchFamily="49" charset="-127"/>
                  <a:ea typeface="굴림체" panose="020B0609000101010101" pitchFamily="49" charset="-127"/>
                </a:rPr>
                <a:t>사 용 자</a:t>
              </a:r>
            </a:p>
          </p:txBody>
        </p:sp>
        <p:sp>
          <p:nvSpPr>
            <p:cNvPr id="9230" name="Line 13"/>
            <p:cNvSpPr>
              <a:spLocks noChangeShapeType="1"/>
            </p:cNvSpPr>
            <p:nvPr/>
          </p:nvSpPr>
          <p:spPr bwMode="auto">
            <a:xfrm>
              <a:off x="2628" y="1593"/>
              <a:ext cx="0" cy="32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231" name="Line 14"/>
            <p:cNvSpPr>
              <a:spLocks noChangeShapeType="1"/>
            </p:cNvSpPr>
            <p:nvPr/>
          </p:nvSpPr>
          <p:spPr bwMode="auto">
            <a:xfrm flipV="1">
              <a:off x="3264" y="1565"/>
              <a:ext cx="0" cy="36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23739" y="205830"/>
            <a:ext cx="8712968" cy="1143000"/>
          </a:xfrm>
        </p:spPr>
        <p:txBody>
          <a:bodyPr/>
          <a:lstStyle/>
          <a:p>
            <a:r>
              <a:rPr lang="ko-KR" altLang="en-US" sz="2800" dirty="0" smtClean="0"/>
              <a:t>컴퓨터 시스템과 운영체제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8020210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62100"/>
            <a:ext cx="80962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29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5" name="Group 23"/>
          <p:cNvGrpSpPr>
            <a:grpSpLocks/>
          </p:cNvGrpSpPr>
          <p:nvPr/>
        </p:nvGrpSpPr>
        <p:grpSpPr bwMode="auto">
          <a:xfrm>
            <a:off x="798319" y="1700808"/>
            <a:ext cx="7619370" cy="4364038"/>
            <a:chOff x="533" y="1152"/>
            <a:chExt cx="4813" cy="2749"/>
          </a:xfrm>
        </p:grpSpPr>
        <p:sp>
          <p:nvSpPr>
            <p:cNvPr id="11268" name="Line 3"/>
            <p:cNvSpPr>
              <a:spLocks noChangeShapeType="1"/>
            </p:cNvSpPr>
            <p:nvPr/>
          </p:nvSpPr>
          <p:spPr bwMode="auto">
            <a:xfrm flipH="1" flipV="1">
              <a:off x="2993" y="2681"/>
              <a:ext cx="1230" cy="9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sp>
          <p:nvSpPr>
            <p:cNvPr id="11269" name="Line 4"/>
            <p:cNvSpPr>
              <a:spLocks noChangeShapeType="1"/>
            </p:cNvSpPr>
            <p:nvPr/>
          </p:nvSpPr>
          <p:spPr bwMode="auto">
            <a:xfrm flipH="1" flipV="1">
              <a:off x="3125" y="2537"/>
              <a:ext cx="1767" cy="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sp>
          <p:nvSpPr>
            <p:cNvPr id="11270" name="Line 5"/>
            <p:cNvSpPr>
              <a:spLocks noChangeShapeType="1"/>
            </p:cNvSpPr>
            <p:nvPr/>
          </p:nvSpPr>
          <p:spPr bwMode="auto">
            <a:xfrm flipV="1">
              <a:off x="2620" y="1626"/>
              <a:ext cx="1287" cy="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sp>
          <p:nvSpPr>
            <p:cNvPr id="11271" name="Line 6"/>
            <p:cNvSpPr>
              <a:spLocks noChangeShapeType="1"/>
            </p:cNvSpPr>
            <p:nvPr/>
          </p:nvSpPr>
          <p:spPr bwMode="auto">
            <a:xfrm flipH="1">
              <a:off x="2078" y="2745"/>
              <a:ext cx="610" cy="7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sp>
          <p:nvSpPr>
            <p:cNvPr id="11272" name="Line 7"/>
            <p:cNvSpPr>
              <a:spLocks noChangeShapeType="1"/>
            </p:cNvSpPr>
            <p:nvPr/>
          </p:nvSpPr>
          <p:spPr bwMode="auto">
            <a:xfrm flipH="1">
              <a:off x="1299" y="2553"/>
              <a:ext cx="1185" cy="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sp>
          <p:nvSpPr>
            <p:cNvPr id="11273" name="Line 8"/>
            <p:cNvSpPr>
              <a:spLocks noChangeShapeType="1"/>
            </p:cNvSpPr>
            <p:nvPr/>
          </p:nvSpPr>
          <p:spPr bwMode="auto">
            <a:xfrm flipH="1" flipV="1">
              <a:off x="1639" y="1356"/>
              <a:ext cx="1023" cy="9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sp>
          <p:nvSpPr>
            <p:cNvPr id="11274" name="Oval 9"/>
            <p:cNvSpPr>
              <a:spLocks noChangeArrowheads="1"/>
            </p:cNvSpPr>
            <p:nvPr/>
          </p:nvSpPr>
          <p:spPr bwMode="auto">
            <a:xfrm>
              <a:off x="2332" y="1987"/>
              <a:ext cx="1116" cy="900"/>
            </a:xfrm>
            <a:prstGeom prst="ellipse">
              <a:avLst/>
            </a:prstGeom>
            <a:solidFill>
              <a:srgbClr val="11BB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tx2"/>
              </a:outerShdw>
            </a:effectLst>
          </p:spPr>
          <p:txBody>
            <a:bodyPr wrap="none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3322" name="Rectangle 10"/>
            <p:cNvSpPr>
              <a:spLocks noChangeArrowheads="1"/>
            </p:cNvSpPr>
            <p:nvPr/>
          </p:nvSpPr>
          <p:spPr bwMode="auto">
            <a:xfrm>
              <a:off x="2304" y="2313"/>
              <a:ext cx="1189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굴림체" panose="020B0609000101010101" pitchFamily="49" charset="-127"/>
                  <a:ea typeface="굴림체" panose="020B0609000101010101" pitchFamily="49" charset="-127"/>
                </a:rPr>
                <a:t>운영 체제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11276" name="Rectangle 11"/>
            <p:cNvSpPr>
              <a:spLocks noChangeArrowheads="1"/>
            </p:cNvSpPr>
            <p:nvPr/>
          </p:nvSpPr>
          <p:spPr bwMode="auto">
            <a:xfrm>
              <a:off x="1176" y="1152"/>
              <a:ext cx="864" cy="44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/>
            </a:p>
          </p:txBody>
        </p:sp>
        <p:sp>
          <p:nvSpPr>
            <p:cNvPr id="13324" name="Rectangle 12"/>
            <p:cNvSpPr>
              <a:spLocks noChangeArrowheads="1"/>
            </p:cNvSpPr>
            <p:nvPr/>
          </p:nvSpPr>
          <p:spPr bwMode="auto">
            <a:xfrm>
              <a:off x="1348" y="1263"/>
              <a:ext cx="424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굴림체" panose="020B0609000101010101" pitchFamily="49" charset="-127"/>
                </a:rPr>
                <a:t>CPU</a:t>
              </a:r>
            </a:p>
          </p:txBody>
        </p:sp>
        <p:sp>
          <p:nvSpPr>
            <p:cNvPr id="11278" name="Rectangle 13"/>
            <p:cNvSpPr>
              <a:spLocks noChangeArrowheads="1"/>
            </p:cNvSpPr>
            <p:nvPr/>
          </p:nvSpPr>
          <p:spPr bwMode="auto">
            <a:xfrm>
              <a:off x="3528" y="1164"/>
              <a:ext cx="1332" cy="444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/>
            </a:p>
          </p:txBody>
        </p:sp>
        <p:sp>
          <p:nvSpPr>
            <p:cNvPr id="13326" name="Rectangle 14"/>
            <p:cNvSpPr>
              <a:spLocks noChangeArrowheads="1"/>
            </p:cNvSpPr>
            <p:nvPr/>
          </p:nvSpPr>
          <p:spPr bwMode="auto">
            <a:xfrm>
              <a:off x="3844" y="1267"/>
              <a:ext cx="699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굴림체" panose="020B0609000101010101" pitchFamily="49" charset="-127"/>
                </a:rPr>
                <a:t>기억장치</a:t>
              </a:r>
            </a:p>
          </p:txBody>
        </p:sp>
        <p:sp>
          <p:nvSpPr>
            <p:cNvPr id="11280" name="Rectangle 15"/>
            <p:cNvSpPr>
              <a:spLocks noChangeArrowheads="1"/>
            </p:cNvSpPr>
            <p:nvPr/>
          </p:nvSpPr>
          <p:spPr bwMode="auto">
            <a:xfrm>
              <a:off x="4223" y="2295"/>
              <a:ext cx="1123" cy="44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/>
            </a:p>
          </p:txBody>
        </p:sp>
        <p:sp>
          <p:nvSpPr>
            <p:cNvPr id="13328" name="Rectangle 16"/>
            <p:cNvSpPr>
              <a:spLocks noChangeArrowheads="1"/>
            </p:cNvSpPr>
            <p:nvPr/>
          </p:nvSpPr>
          <p:spPr bwMode="auto">
            <a:xfrm>
              <a:off x="4580" y="2403"/>
              <a:ext cx="408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굴림체" panose="020B0609000101010101" pitchFamily="49" charset="-127"/>
                </a:rPr>
                <a:t>파</a:t>
              </a:r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굴림체" panose="020B0609000101010101" pitchFamily="49" charset="-127"/>
                </a:rPr>
                <a:t>일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굴림체" panose="020B0609000101010101" pitchFamily="49" charset="-127"/>
              </a:endParaRPr>
            </a:p>
          </p:txBody>
        </p:sp>
        <p:sp>
          <p:nvSpPr>
            <p:cNvPr id="11282" name="Rectangle 17"/>
            <p:cNvSpPr>
              <a:spLocks noChangeArrowheads="1"/>
            </p:cNvSpPr>
            <p:nvPr/>
          </p:nvSpPr>
          <p:spPr bwMode="auto">
            <a:xfrm>
              <a:off x="3590" y="3457"/>
              <a:ext cx="1332" cy="4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/>
            </a:p>
          </p:txBody>
        </p:sp>
        <p:sp>
          <p:nvSpPr>
            <p:cNvPr id="13330" name="Rectangle 18"/>
            <p:cNvSpPr>
              <a:spLocks noChangeArrowheads="1"/>
            </p:cNvSpPr>
            <p:nvPr/>
          </p:nvSpPr>
          <p:spPr bwMode="auto">
            <a:xfrm>
              <a:off x="3923" y="3552"/>
              <a:ext cx="699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굴림체" panose="020B0609000101010101" pitchFamily="49" charset="-127"/>
                </a:rPr>
                <a:t>프로세스</a:t>
              </a:r>
            </a:p>
          </p:txBody>
        </p:sp>
        <p:sp>
          <p:nvSpPr>
            <p:cNvPr id="11284" name="Rectangle 19"/>
            <p:cNvSpPr>
              <a:spLocks noChangeArrowheads="1"/>
            </p:cNvSpPr>
            <p:nvPr/>
          </p:nvSpPr>
          <p:spPr bwMode="auto">
            <a:xfrm>
              <a:off x="1176" y="3456"/>
              <a:ext cx="1332" cy="444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/>
            </a:p>
          </p:txBody>
        </p:sp>
        <p:sp>
          <p:nvSpPr>
            <p:cNvPr id="13332" name="Rectangle 20"/>
            <p:cNvSpPr>
              <a:spLocks noChangeArrowheads="1"/>
            </p:cNvSpPr>
            <p:nvPr/>
          </p:nvSpPr>
          <p:spPr bwMode="auto">
            <a:xfrm>
              <a:off x="1492" y="3569"/>
              <a:ext cx="699" cy="23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굴림체" panose="020B0609000101010101" pitchFamily="49" charset="-127"/>
                </a:rPr>
                <a:t>통신장치</a:t>
              </a:r>
            </a:p>
          </p:txBody>
        </p:sp>
        <p:sp>
          <p:nvSpPr>
            <p:cNvPr id="11286" name="Rectangle 21"/>
            <p:cNvSpPr>
              <a:spLocks noChangeArrowheads="1"/>
            </p:cNvSpPr>
            <p:nvPr/>
          </p:nvSpPr>
          <p:spPr bwMode="auto">
            <a:xfrm>
              <a:off x="533" y="2274"/>
              <a:ext cx="1239" cy="5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tx2"/>
              </a:outerShdw>
            </a:effectLst>
          </p:spPr>
          <p:txBody>
            <a:bodyPr wrap="none" lIns="92075" tIns="46038" rIns="92075" bIns="46038" anchor="ctr"/>
            <a:lstStyle>
              <a:lvl1pPr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2400"/>
            </a:p>
          </p:txBody>
        </p:sp>
        <p:sp>
          <p:nvSpPr>
            <p:cNvPr id="13334" name="Rectangle 22"/>
            <p:cNvSpPr>
              <a:spLocks noChangeArrowheads="1"/>
            </p:cNvSpPr>
            <p:nvPr/>
          </p:nvSpPr>
          <p:spPr bwMode="auto">
            <a:xfrm>
              <a:off x="579" y="2429"/>
              <a:ext cx="1026" cy="21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algn="ctr" eaLnBrk="1" latinLnBrk="1" hangingPunct="1">
                <a:lnSpc>
                  <a:spcPct val="90000"/>
                </a:lnSpc>
                <a:defRPr/>
              </a:pPr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굴림체" panose="020B0609000101010101" pitchFamily="49" charset="-127"/>
                </a:rPr>
                <a:t>입출력 장치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굴림체" panose="020B0609000101010101" pitchFamily="49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57" y="214909"/>
            <a:ext cx="8712968" cy="1143000"/>
          </a:xfrm>
        </p:spPr>
        <p:txBody>
          <a:bodyPr/>
          <a:lstStyle/>
          <a:p>
            <a:r>
              <a:rPr lang="ko-KR" altLang="en-US" sz="2800" dirty="0" smtClean="0"/>
              <a:t>운영체제와 자원관리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024261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59632" y="0"/>
            <a:ext cx="6120679" cy="4149080"/>
            <a:chOff x="971600" y="1124744"/>
            <a:chExt cx="7153275" cy="48196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1124744"/>
              <a:ext cx="7153275" cy="481965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195736" y="1268760"/>
              <a:ext cx="3096344" cy="2016224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123728" y="3429000"/>
              <a:ext cx="3240360" cy="864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12" y="4273058"/>
            <a:ext cx="6264696" cy="2271100"/>
          </a:xfrm>
          <a:prstGeom prst="rect">
            <a:avLst/>
          </a:prstGeom>
          <a:ln>
            <a:solidFill>
              <a:srgbClr val="00A4E6"/>
            </a:solidFill>
          </a:ln>
        </p:spPr>
      </p:pic>
    </p:spTree>
    <p:extLst>
      <p:ext uri="{BB962C8B-B14F-4D97-AF65-F5344CB8AC3E}">
        <p14:creationId xmlns:p14="http://schemas.microsoft.com/office/powerpoint/2010/main" val="191994957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00. </a:t>
            </a:r>
            <a:r>
              <a:rPr lang="ko-KR" altLang="en-US" dirty="0" smtClean="0"/>
              <a:t>개요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01.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02. </a:t>
            </a:r>
            <a:r>
              <a:rPr lang="ko-KR" altLang="en-US" dirty="0" smtClean="0"/>
              <a:t>리눅스 실습 환경 구축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03.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윈도 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04.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리눅스의 탄생과 발전 과정을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GNU </a:t>
            </a:r>
            <a:r>
              <a:rPr lang="ko-KR" altLang="en-US" sz="1600" dirty="0"/>
              <a:t>프로젝트가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 err="1"/>
              <a:t>배포판이</a:t>
            </a:r>
            <a:r>
              <a:rPr lang="ko-KR" altLang="en-US" sz="1600" dirty="0"/>
              <a:t>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머신이</a:t>
            </a:r>
            <a:r>
              <a:rPr lang="ko-KR" altLang="en-US" sz="1600" dirty="0"/>
              <a:t> 무엇인지 설명하고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리눅스를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/>
              <a:t>윈도 환경의 메뉴 구조를 이해하고 필요한 응용 프로그램을 실행할 수 </a:t>
            </a:r>
            <a:r>
              <a:rPr lang="ko-KR" altLang="en-US" sz="1600" dirty="0" smtClean="0"/>
              <a:t>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mtClean="0"/>
              <a:t>리눅스에서 </a:t>
            </a:r>
            <a:r>
              <a:rPr lang="ko-KR" altLang="en-US" sz="1600" dirty="0"/>
              <a:t>터미널 창을 열고 명령을 사용할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실습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6"/>
            <a:ext cx="72675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6" y="1196752"/>
            <a:ext cx="73342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1296144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/>
              <a:t>핀란드 헬싱키대학교의 학생이었던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 smtClean="0"/>
              <a:t>토르발스</a:t>
            </a:r>
            <a:r>
              <a:rPr lang="en-US" altLang="ko-KR" dirty="0" smtClean="0"/>
              <a:t>(</a:t>
            </a:r>
            <a:r>
              <a:rPr lang="en-US" altLang="ko-KR" dirty="0"/>
              <a:t>Linus Benedict </a:t>
            </a:r>
            <a:r>
              <a:rPr lang="en-US" altLang="ko-KR" dirty="0" err="1" smtClean="0"/>
              <a:t>Torvals</a:t>
            </a:r>
            <a:r>
              <a:rPr lang="en-US" altLang="ko-KR" dirty="0"/>
              <a:t>)</a:t>
            </a:r>
            <a:r>
              <a:rPr lang="ko-KR" altLang="en-US" dirty="0"/>
              <a:t>가 처음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미닉스</a:t>
            </a:r>
            <a:r>
              <a:rPr lang="en-US" altLang="ko-KR" dirty="0"/>
              <a:t>(MINIX)</a:t>
            </a:r>
            <a:r>
              <a:rPr lang="ko-KR" altLang="en-US" dirty="0"/>
              <a:t>라는 </a:t>
            </a:r>
            <a:r>
              <a:rPr lang="ko-KR" altLang="en-US" dirty="0" smtClean="0"/>
              <a:t>교육용 </a:t>
            </a:r>
            <a:r>
              <a:rPr lang="ko-KR" altLang="en-US" dirty="0"/>
              <a:t>운영체제를 참조하여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개발 소식을 </a:t>
            </a:r>
            <a:r>
              <a:rPr lang="en-US" altLang="ko-KR" dirty="0" err="1" smtClean="0"/>
              <a:t>comp.os.minix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뉴스 그룹에 </a:t>
            </a:r>
            <a:r>
              <a:rPr lang="ko-KR" altLang="en-US" dirty="0" err="1" smtClean="0"/>
              <a:t>포스팅</a:t>
            </a:r>
            <a:r>
              <a:rPr lang="en-US" altLang="ko-KR" dirty="0" smtClean="0"/>
              <a:t>: 1991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 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탄생일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28460"/>
            <a:ext cx="6321136" cy="412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발전과정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최초 공개된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0.01</a:t>
            </a:r>
          </a:p>
          <a:p>
            <a:pPr lvl="1"/>
            <a:r>
              <a:rPr lang="ko-KR" altLang="en-US" dirty="0" smtClean="0"/>
              <a:t>현재</a:t>
            </a:r>
            <a:r>
              <a:rPr lang="en-US" altLang="ko-KR" dirty="0" smtClean="0"/>
              <a:t>(2018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): </a:t>
            </a:r>
            <a:r>
              <a:rPr lang="ko-KR" altLang="en-US" dirty="0" err="1" smtClean="0"/>
              <a:t>안정버전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4.14.14, </a:t>
            </a:r>
            <a:r>
              <a:rPr lang="ko-KR" altLang="en-US" dirty="0" smtClean="0"/>
              <a:t>개발 버전 </a:t>
            </a:r>
            <a:r>
              <a:rPr lang="en-US" altLang="ko-KR" dirty="0" smtClean="0"/>
              <a:t>4.15</a:t>
            </a:r>
          </a:p>
          <a:p>
            <a:pPr lvl="1"/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커널에</a:t>
            </a:r>
            <a:r>
              <a:rPr lang="ko-KR" altLang="en-US" dirty="0" smtClean="0"/>
              <a:t> 응용 프로그램 제공 </a:t>
            </a:r>
            <a:r>
              <a:rPr lang="en-US" altLang="ko-KR" dirty="0" smtClean="0"/>
              <a:t>-&gt; GNU/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리눅스재단</a:t>
            </a:r>
            <a:r>
              <a:rPr lang="en-US" altLang="ko-KR" dirty="0" smtClean="0"/>
              <a:t>: 2007</a:t>
            </a:r>
            <a:r>
              <a:rPr lang="ko-KR" altLang="en-US" dirty="0" smtClean="0"/>
              <a:t>년 설립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토르발스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en-US" altLang="ko-KR" dirty="0"/>
              <a:t>AT&amp;T, </a:t>
            </a:r>
            <a:r>
              <a:rPr lang="ko-KR" altLang="en-US" dirty="0"/>
              <a:t>삼성전자</a:t>
            </a:r>
            <a:r>
              <a:rPr lang="en-US" altLang="ko-KR" dirty="0"/>
              <a:t>, IBM, </a:t>
            </a:r>
            <a:r>
              <a:rPr lang="ko-KR" altLang="en-US" dirty="0"/>
              <a:t>인텔</a:t>
            </a:r>
            <a:r>
              <a:rPr lang="en-US" altLang="ko-KR" dirty="0"/>
              <a:t>, </a:t>
            </a:r>
            <a:r>
              <a:rPr lang="ko-KR" altLang="en-US" dirty="0"/>
              <a:t>오라클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트위터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시스코</a:t>
            </a:r>
            <a:r>
              <a:rPr lang="en-US" altLang="ko-KR" dirty="0"/>
              <a:t>, </a:t>
            </a:r>
            <a:r>
              <a:rPr lang="ko-KR" altLang="en-US" dirty="0" err="1"/>
              <a:t>후지쯔</a:t>
            </a:r>
            <a:r>
              <a:rPr lang="en-US" altLang="ko-KR" dirty="0"/>
              <a:t>, </a:t>
            </a:r>
            <a:r>
              <a:rPr lang="ko-KR" altLang="en-US" dirty="0" smtClean="0"/>
              <a:t>화웨이 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2005</a:t>
            </a:r>
            <a:r>
              <a:rPr lang="ko-KR" altLang="en-US" dirty="0" smtClean="0"/>
              <a:t>년 이래 </a:t>
            </a:r>
            <a:r>
              <a:rPr lang="en-US" altLang="ko-KR" dirty="0" smtClean="0"/>
              <a:t>7,800</a:t>
            </a:r>
            <a:r>
              <a:rPr lang="ko-KR" altLang="en-US" dirty="0" smtClean="0"/>
              <a:t>명이 넘는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개인 개발자와 </a:t>
            </a:r>
            <a:r>
              <a:rPr lang="en-US" altLang="ko-KR" dirty="0" smtClean="0"/>
              <a:t>800</a:t>
            </a:r>
            <a:r>
              <a:rPr lang="ko-KR" altLang="en-US" dirty="0" smtClean="0"/>
              <a:t>여 개의 기업이 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커널 개발에 공헌</a:t>
            </a: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r>
              <a:rPr lang="ko-KR" altLang="en-US" dirty="0"/>
              <a:t>실습버전 </a:t>
            </a:r>
            <a:r>
              <a:rPr lang="en-US" altLang="ko-KR" dirty="0"/>
              <a:t>: </a:t>
            </a:r>
            <a:r>
              <a:rPr lang="ko-KR" altLang="en-US" dirty="0"/>
              <a:t>우분투 </a:t>
            </a:r>
            <a:r>
              <a:rPr lang="en-US" altLang="ko-KR" dirty="0"/>
              <a:t>16.04 </a:t>
            </a:r>
            <a:r>
              <a:rPr lang="en-US" altLang="ko-KR" dirty="0" smtClean="0"/>
              <a:t>LTS</a:t>
            </a:r>
            <a:br>
              <a:rPr lang="en-US" altLang="ko-KR" dirty="0" smtClean="0"/>
            </a:br>
            <a:r>
              <a:rPr lang="en-US" altLang="ko-KR" dirty="0" smtClean="0"/>
              <a:t>Long </a:t>
            </a:r>
            <a:r>
              <a:rPr lang="en-US" altLang="ko-KR" dirty="0"/>
              <a:t>Term Support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753" y="1009068"/>
            <a:ext cx="3227479" cy="2030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74" y="3135829"/>
            <a:ext cx="4250826" cy="3636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51520" y="1124744"/>
            <a:ext cx="8208912" cy="5400600"/>
          </a:xfrm>
        </p:spPr>
        <p:txBody>
          <a:bodyPr/>
          <a:lstStyle/>
          <a:p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리처드 </a:t>
            </a:r>
            <a:r>
              <a:rPr lang="ko-KR" altLang="en-US" dirty="0" err="1" smtClean="0"/>
              <a:t>스톨먼이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&lt;GNU </a:t>
            </a:r>
            <a:r>
              <a:rPr lang="ko-KR" altLang="en-US" dirty="0" smtClean="0"/>
              <a:t>선언문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발표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자유소프트웨어재단</a:t>
            </a:r>
            <a:r>
              <a:rPr lang="en-US" altLang="ko-KR" dirty="0" smtClean="0"/>
              <a:t>(</a:t>
            </a:r>
            <a:r>
              <a:rPr lang="en-US" altLang="ko-KR" dirty="0"/>
              <a:t>Free Software Foundation, FSF)’</a:t>
            </a:r>
            <a:r>
              <a:rPr lang="ko-KR" altLang="en-US" dirty="0"/>
              <a:t>을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2"/>
            <a:r>
              <a:rPr lang="en-US" altLang="ko-KR" dirty="0"/>
              <a:t>&lt;GNU </a:t>
            </a:r>
            <a:r>
              <a:rPr lang="ko-KR" altLang="en-US" dirty="0"/>
              <a:t>선언문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http://www.gnu.org/gnu/manifesto.html</a:t>
            </a:r>
            <a:r>
              <a:rPr lang="ko-KR" altLang="en-US" dirty="0"/>
              <a:t>에서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/>
              <a:t>GNU</a:t>
            </a:r>
            <a:r>
              <a:rPr lang="ko-KR" altLang="en-US" dirty="0"/>
              <a:t>는 유닉스와 호환되는 자유 소프트웨어를 개발하는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en-US" altLang="ko-KR" dirty="0"/>
              <a:t>GNU is Not Unix </a:t>
            </a:r>
            <a:r>
              <a:rPr lang="en-US" altLang="ko-KR" dirty="0" smtClean="0"/>
              <a:t>(</a:t>
            </a:r>
            <a:r>
              <a:rPr lang="en-US" altLang="ko-KR" dirty="0"/>
              <a:t>GNU</a:t>
            </a:r>
            <a:r>
              <a:rPr lang="ko-KR" altLang="en-US" dirty="0"/>
              <a:t>는 유닉스가 아니다</a:t>
            </a:r>
            <a:r>
              <a:rPr lang="en-US" altLang="ko-KR" dirty="0"/>
              <a:t>)’</a:t>
            </a:r>
            <a:r>
              <a:rPr lang="ko-KR" altLang="en-US" dirty="0"/>
              <a:t>의 약자로 ‘</a:t>
            </a:r>
            <a:r>
              <a:rPr lang="ko-KR" altLang="en-US" dirty="0" err="1"/>
              <a:t>그누</a:t>
            </a:r>
            <a:r>
              <a:rPr lang="ko-KR" altLang="en-US" dirty="0" smtClean="0"/>
              <a:t>’라고 읽음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GNU</a:t>
            </a:r>
            <a:r>
              <a:rPr lang="ko-KR" altLang="en-US" dirty="0"/>
              <a:t>는 다음과 같은 네 가지 </a:t>
            </a:r>
            <a:r>
              <a:rPr lang="ko-KR" altLang="en-US" dirty="0" smtClean="0"/>
              <a:t>자유를 보장</a:t>
            </a:r>
            <a:r>
              <a:rPr lang="en-US" altLang="ko-KR" dirty="0" smtClean="0"/>
              <a:t>(</a:t>
            </a:r>
            <a:r>
              <a:rPr lang="en-US" altLang="ko-KR" dirty="0"/>
              <a:t>www.gnu.org).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어떠한 목적으로도 실행할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프로그램이 </a:t>
            </a:r>
            <a:r>
              <a:rPr lang="ko-KR" altLang="en-US" dirty="0"/>
              <a:t>어떻게 동작하는지 학습하고</a:t>
            </a:r>
            <a:r>
              <a:rPr lang="en-US" altLang="ko-KR" dirty="0"/>
              <a:t>, </a:t>
            </a:r>
            <a:r>
              <a:rPr lang="ko-KR" altLang="en-US" dirty="0"/>
              <a:t>자신의 필요에 맞게 개작할 수 있는 자유</a:t>
            </a:r>
            <a:r>
              <a:rPr lang="en-US" altLang="ko-KR" dirty="0"/>
              <a:t>. </a:t>
            </a:r>
            <a:r>
              <a:rPr lang="ko-KR" altLang="en-US" dirty="0" smtClean="0"/>
              <a:t>이를 </a:t>
            </a:r>
            <a:r>
              <a:rPr lang="ko-KR" altLang="en-US" dirty="0"/>
              <a:t>위해서는 소스 코드에 대한 접근이 전제되어야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이웃을 </a:t>
            </a:r>
            <a:r>
              <a:rPr lang="ko-KR" altLang="en-US" dirty="0"/>
              <a:t>도울 수 있도록 복제물을 </a:t>
            </a:r>
            <a:r>
              <a:rPr lang="ko-KR" altLang="en-US" dirty="0" err="1"/>
              <a:t>재배포할</a:t>
            </a:r>
            <a:r>
              <a:rPr lang="ko-KR" altLang="en-US" dirty="0"/>
              <a:t>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개선할 수 있는 자유와 개선된 이점을 공동체 전체가 누릴 수 있도록 </a:t>
            </a:r>
            <a:r>
              <a:rPr lang="ko-KR" altLang="en-US" dirty="0" smtClean="0"/>
              <a:t>발표할 </a:t>
            </a:r>
            <a:r>
              <a:rPr lang="ko-KR" altLang="en-US" dirty="0"/>
              <a:t>자유</a:t>
            </a:r>
            <a:r>
              <a:rPr lang="en-US" altLang="ko-KR" dirty="0"/>
              <a:t>. </a:t>
            </a:r>
            <a:r>
              <a:rPr lang="ko-KR" altLang="en-US" dirty="0"/>
              <a:t>이를 위해서도 역시 소스 코드에 대한 접근이 전제되어야 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년에 </a:t>
            </a:r>
            <a:r>
              <a:rPr lang="en-US" altLang="ko-KR" dirty="0" smtClean="0"/>
              <a:t>GPL(GNU </a:t>
            </a:r>
            <a:r>
              <a:rPr lang="en-US" altLang="ko-KR" dirty="0"/>
              <a:t>General Public License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자유 </a:t>
            </a:r>
            <a:r>
              <a:rPr lang="ko-KR" altLang="en-US" dirty="0"/>
              <a:t>소프트웨어 </a:t>
            </a:r>
            <a:r>
              <a:rPr lang="ko-KR" altLang="en-US" dirty="0" smtClean="0"/>
              <a:t>라이선스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 </a:t>
            </a:r>
            <a:r>
              <a:rPr lang="en-US" altLang="ko-KR" dirty="0"/>
              <a:t>1(GPLv1), </a:t>
            </a:r>
            <a:r>
              <a:rPr lang="ko-KR" altLang="en-US" dirty="0"/>
              <a:t>버전 </a:t>
            </a:r>
            <a:r>
              <a:rPr lang="en-US" altLang="ko-KR" dirty="0"/>
              <a:t>2(GPLv2), </a:t>
            </a:r>
            <a:r>
              <a:rPr lang="ko-KR" altLang="en-US" dirty="0"/>
              <a:t>버전 </a:t>
            </a:r>
            <a:r>
              <a:rPr lang="en-US" altLang="ko-KR" dirty="0"/>
              <a:t>3(GPLv3)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프로그램의 자유로운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 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소스코드 변경 허용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www.gnu.org/licenses/licenses.html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86964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리눅스와</a:t>
            </a:r>
            <a:r>
              <a:rPr lang="ko-KR" altLang="en-US" dirty="0" smtClean="0"/>
              <a:t> 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리눅스는</a:t>
            </a:r>
            <a:r>
              <a:rPr lang="ko-KR" altLang="en-US" dirty="0" smtClean="0"/>
              <a:t> 유닉스 계열의 운영체제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벨연구소에서</a:t>
            </a:r>
            <a:r>
              <a:rPr lang="ko-KR" altLang="en-US" dirty="0" smtClean="0"/>
              <a:t> 어셈블리어로 처음 개발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1971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언어로 재개발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최초의 고급 프로그래밍 언어로 작성한 운영체제로 </a:t>
            </a:r>
            <a:r>
              <a:rPr lang="ko-KR" altLang="en-US" dirty="0" err="1" smtClean="0"/>
              <a:t>이식성</a:t>
            </a:r>
            <a:r>
              <a:rPr lang="ko-KR" altLang="en-US" dirty="0" smtClean="0"/>
              <a:t> 높음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AT&amp;T</a:t>
            </a:r>
            <a:r>
              <a:rPr lang="ko-KR" altLang="en-US" dirty="0" smtClean="0"/>
              <a:t>의 상용 유닉스와 오픈 소스 버전인 </a:t>
            </a:r>
            <a:r>
              <a:rPr lang="en-US" altLang="ko-KR" dirty="0" smtClean="0"/>
              <a:t>BSD</a:t>
            </a:r>
            <a:r>
              <a:rPr lang="ko-KR" altLang="en-US" dirty="0" smtClean="0"/>
              <a:t>로 나뉘어 발전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BSD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라이선스가 필요 없는 </a:t>
            </a:r>
            <a:r>
              <a:rPr lang="en-US" altLang="ko-KR" dirty="0" smtClean="0"/>
              <a:t>FreeBSD</a:t>
            </a:r>
            <a:r>
              <a:rPr lang="ko-KR" altLang="en-US" dirty="0" smtClean="0"/>
              <a:t>로 발전 </a:t>
            </a:r>
          </a:p>
          <a:p>
            <a:pPr lvl="1">
              <a:buNone/>
            </a:pPr>
            <a:endParaRPr lang="en-US" altLang="ko-KR" strike="sngStrike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356992"/>
            <a:ext cx="4683921" cy="3174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55576" y="44624"/>
            <a:ext cx="7560840" cy="6480720"/>
            <a:chOff x="755576" y="44624"/>
            <a:chExt cx="7560840" cy="64807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44624"/>
              <a:ext cx="7560840" cy="404129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966" y="4085915"/>
              <a:ext cx="7449442" cy="2439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6910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67544" y="476672"/>
            <a:ext cx="7800975" cy="5012194"/>
            <a:chOff x="467544" y="476672"/>
            <a:chExt cx="7800975" cy="5012194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76672"/>
              <a:ext cx="7800975" cy="5001766"/>
              <a:chOff x="467544" y="692696"/>
              <a:chExt cx="7800975" cy="500176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7544" y="836712"/>
                <a:ext cx="7800975" cy="485775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779912" y="692696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r>
                  <a:rPr lang="en-US" altLang="ko-KR" sz="3200" b="1" dirty="0" smtClean="0"/>
                  <a:t>Unix</a:t>
                </a:r>
                <a:endParaRPr lang="ko-KR" altLang="en-US" sz="3200" b="1" dirty="0" smtClean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267744" y="1844824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2000" b="1" dirty="0" smtClean="0"/>
                  <a:t>System V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dirty="0" smtClean="0"/>
                  <a:t>AT&amp;T Bell Lab</a:t>
                </a:r>
                <a:endParaRPr lang="ko-KR" altLang="en-US" dirty="0" smtClean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436096" y="1832144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2000" b="1" dirty="0" smtClean="0"/>
                  <a:t>BSD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dirty="0" smtClean="0"/>
                  <a:t>Berkeley </a:t>
                </a:r>
                <a:r>
                  <a:rPr lang="en-US" altLang="ko-KR" dirty="0" err="1" smtClean="0"/>
                  <a:t>Univ</a:t>
                </a:r>
                <a:endParaRPr lang="ko-KR" altLang="en-US" dirty="0" smtClean="0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H="1">
                <a:off x="5436096" y="3789040"/>
                <a:ext cx="2232248" cy="136815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736391"/>
              <a:ext cx="819150" cy="752475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165151" y="4509120"/>
              <a:ext cx="13538" cy="4507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999694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2664296" cy="5256584"/>
          </a:xfrm>
        </p:spPr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응용 프로그램으로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레드햇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데비안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슬랙웨어</a:t>
            </a:r>
            <a:r>
              <a:rPr lang="ko-KR" altLang="en-US" dirty="0" smtClean="0"/>
              <a:t> 계열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리눅스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계통도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908720"/>
            <a:ext cx="5695074" cy="58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68760"/>
            <a:ext cx="8248650" cy="48863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36096" y="1484784"/>
            <a:ext cx="1512168" cy="1080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582238"/>
            <a:ext cx="8374257" cy="411510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Public Cloud(90%), Smart phone(82%), Embedded(62%), </a:t>
            </a:r>
            <a:r>
              <a:rPr lang="en-US" altLang="ko-KR" sz="1600" dirty="0" err="1"/>
              <a:t>SuperCom</a:t>
            </a:r>
            <a:r>
              <a:rPr lang="en-US" altLang="ko-KR" sz="1600" dirty="0"/>
              <a:t>(99%)</a:t>
            </a:r>
            <a:endParaRPr lang="ko-KR" alt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75656" y="2348880"/>
            <a:ext cx="5671994" cy="3184428"/>
            <a:chOff x="681749" y="1868129"/>
            <a:chExt cx="7562659" cy="42459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3292" y="1868129"/>
              <a:ext cx="2111647" cy="112882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749" y="2064340"/>
              <a:ext cx="2361644" cy="27260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9008" y="5388297"/>
              <a:ext cx="1602299" cy="5248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1503" y="3114396"/>
              <a:ext cx="1042245" cy="101246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70881" y="3380806"/>
              <a:ext cx="764058" cy="312969"/>
            </a:xfrm>
            <a:prstGeom prst="rect">
              <a:avLst/>
            </a:prstGeom>
          </p:spPr>
          <p:txBody>
            <a:bodyPr vert="horz" wrap="none" lIns="68580" tIns="34290" rIns="68580" bIns="34290" rtlCol="0" anchor="ctr">
              <a:normAutofit fontScale="70000" lnSpcReduction="20000"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[</a:t>
              </a:r>
              <a:r>
                <a:rPr lang="ko-KR" altLang="en-US" dirty="0">
                  <a:latin typeface="+mj-ea"/>
                  <a:ea typeface="+mj-ea"/>
                </a:rPr>
                <a:t>영국</a:t>
              </a:r>
              <a:r>
                <a:rPr lang="en-US" altLang="ko-KR" dirty="0">
                  <a:latin typeface="+mj-ea"/>
                  <a:ea typeface="+mj-ea"/>
                </a:rPr>
                <a:t>]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9821" y="2384749"/>
              <a:ext cx="2114587" cy="66444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54827" y="5527164"/>
              <a:ext cx="1941182" cy="5868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9008" y="3492568"/>
              <a:ext cx="1878426" cy="59318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0477" y="4337618"/>
              <a:ext cx="1667907" cy="59222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87042" y="4365484"/>
              <a:ext cx="1183839" cy="84616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911699" y="4596157"/>
              <a:ext cx="764058" cy="312969"/>
            </a:xfrm>
            <a:prstGeom prst="rect">
              <a:avLst/>
            </a:prstGeom>
          </p:spPr>
          <p:txBody>
            <a:bodyPr vert="horz" wrap="none" lIns="68580" tIns="34290" rIns="68580" bIns="34290" rtlCol="0" anchor="ctr">
              <a:normAutofit fontScale="70000" lnSpcReduction="20000"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[</a:t>
              </a:r>
              <a:r>
                <a:rPr lang="ko-KR" altLang="en-US" dirty="0">
                  <a:latin typeface="+mj-ea"/>
                  <a:ea typeface="+mj-ea"/>
                </a:rPr>
                <a:t>독일</a:t>
              </a:r>
              <a:r>
                <a:rPr lang="en-US" altLang="ko-KR" dirty="0">
                  <a:latin typeface="+mj-ea"/>
                  <a:ea typeface="+mj-ea"/>
                </a:rPr>
                <a:t>]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53144" y="3114397"/>
              <a:ext cx="764058" cy="312969"/>
            </a:xfrm>
            <a:prstGeom prst="rect">
              <a:avLst/>
            </a:prstGeom>
          </p:spPr>
          <p:txBody>
            <a:bodyPr vert="horz" wrap="none" lIns="68580" tIns="34290" rIns="68580" bIns="34290" rtlCol="0" anchor="ctr">
              <a:normAutofit fontScale="70000" lnSpcReduction="20000"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[</a:t>
              </a:r>
              <a:r>
                <a:rPr lang="ko-KR" altLang="en-US" dirty="0">
                  <a:latin typeface="+mj-ea"/>
                  <a:ea typeface="+mj-ea"/>
                </a:rPr>
                <a:t>미국</a:t>
              </a:r>
              <a:r>
                <a:rPr lang="en-US" altLang="ko-KR" dirty="0">
                  <a:latin typeface="+mj-ea"/>
                  <a:ea typeface="+mj-ea"/>
                </a:rPr>
                <a:t>]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 bwMode="auto">
          <a:xfrm>
            <a:off x="505517" y="1022238"/>
            <a:ext cx="5670630" cy="41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000" dirty="0"/>
              <a:t>GNU/Linux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02337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052834"/>
              </p:ext>
            </p:extLst>
          </p:nvPr>
        </p:nvGraphicFramePr>
        <p:xfrm>
          <a:off x="699245" y="1428749"/>
          <a:ext cx="7812744" cy="361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135"/>
                <a:gridCol w="681515"/>
                <a:gridCol w="719417"/>
                <a:gridCol w="672353"/>
                <a:gridCol w="712694"/>
                <a:gridCol w="705971"/>
                <a:gridCol w="699247"/>
                <a:gridCol w="712694"/>
                <a:gridCol w="670507"/>
                <a:gridCol w="668437"/>
                <a:gridCol w="637774"/>
              </a:tblGrid>
              <a:tr h="641457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Debian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Ubuntu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Cent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dirty="0" smtClean="0"/>
                        <a:t>OS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SUSE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Mint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Android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iOS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OSX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Win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Win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</a:tr>
              <a:tr h="548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개발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후원사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데비안 프로젝트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캐노니컬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레드햇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오픈수세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프로젝트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100" dirty="0" smtClean="0"/>
                        <a:t>노벨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클레망 르페브르 외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구글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애플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애플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MS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MS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</a:tr>
              <a:tr h="6118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컴퓨터와 랩톱에서 작동하는가</a:t>
                      </a:r>
                      <a:r>
                        <a:rPr lang="en-US" altLang="ko-KR" sz="900" dirty="0" smtClean="0"/>
                        <a:t>?</a:t>
                      </a:r>
                      <a:endParaRPr lang="ko-KR" alt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</a:tr>
              <a:tr h="7194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휴대기기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모바일기기에서 작동</a:t>
                      </a:r>
                      <a:r>
                        <a:rPr lang="en-US" altLang="ko-KR" sz="1100" dirty="0" smtClean="0"/>
                        <a:t>?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</a:tr>
              <a:tr h="369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오픈소스</a:t>
                      </a:r>
                      <a:r>
                        <a:rPr lang="en-US" altLang="ko-KR" sz="1100" dirty="0" smtClean="0"/>
                        <a:t>?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8580" marR="68580" marT="34290" marB="34290"/>
                </a:tc>
              </a:tr>
              <a:tr h="699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계열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리눅스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리눅스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영국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리눅스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미국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리눅스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독일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리눅스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우분투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리눅스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기반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유닉스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기반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(BSD)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유닉스</a:t>
                      </a:r>
                      <a:endParaRPr lang="en-US" altLang="ko-KR" sz="1100" smtClean="0"/>
                    </a:p>
                    <a:p>
                      <a:pPr latinLnBrk="1"/>
                      <a:r>
                        <a:rPr lang="ko-KR" altLang="en-US" sz="1100" smtClean="0"/>
                        <a:t>기반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윈도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윈도</a:t>
                      </a:r>
                      <a:endParaRPr lang="ko-KR" alt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9245" y="5019145"/>
            <a:ext cx="7477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 입문용 대학강의와 리눅스 교재로는 우분투를 가장 많이 사용하고 있음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 등 단일기판 컴퓨터에서 사용 중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Cent OS : 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ommunity 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Ent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erprise Operating System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20264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85595" y="1734611"/>
            <a:ext cx="3695587" cy="3611156"/>
            <a:chOff x="415516" y="1196708"/>
            <a:chExt cx="4927449" cy="48148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516" y="1196708"/>
              <a:ext cx="3678706" cy="25950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7963" y="3791718"/>
              <a:ext cx="2445002" cy="22198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501" y="4274054"/>
              <a:ext cx="1895462" cy="153184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67544" y="573386"/>
            <a:ext cx="659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단일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보드 컴퓨터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(single-board computer, SBC)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33077" y="1697817"/>
            <a:ext cx="2518932" cy="3172457"/>
            <a:chOff x="8177434" y="1120756"/>
            <a:chExt cx="3358576" cy="4229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6635" y="1120756"/>
              <a:ext cx="2787463" cy="160689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7434" y="2515126"/>
              <a:ext cx="3288151" cy="151002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95834" y="4365813"/>
              <a:ext cx="3140176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인텔 </a:t>
              </a:r>
              <a:r>
                <a:rPr lang="en-US" altLang="ko-KR" sz="1050" dirty="0"/>
                <a:t>NUC(Next Unit of Computing)</a:t>
              </a:r>
            </a:p>
            <a:p>
              <a:r>
                <a:rPr lang="ko-KR" altLang="en-US" sz="1050" dirty="0"/>
                <a:t>인텔에서 개발한 소형 폼팩터</a:t>
              </a:r>
              <a:endParaRPr lang="en-US" altLang="ko-KR" sz="1050" dirty="0"/>
            </a:p>
            <a:p>
              <a:r>
                <a:rPr lang="en-US" altLang="ko-KR" sz="1050" dirty="0"/>
                <a:t>(small-form-factor, SFF) </a:t>
              </a:r>
            </a:p>
            <a:p>
              <a:r>
                <a:rPr lang="ko-KR" altLang="en-US" sz="1050" dirty="0"/>
                <a:t>개인용 컴퓨터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415" y="1909686"/>
            <a:ext cx="2044982" cy="13678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7304" y="3406405"/>
            <a:ext cx="1947251" cy="204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200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Ecosystem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5" y="1700808"/>
            <a:ext cx="8925938" cy="35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3274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데비안</a:t>
            </a:r>
            <a:r>
              <a:rPr lang="ko-KR" altLang="en-US" dirty="0" smtClean="0"/>
              <a:t> 계열의 리눅스의 최신 버전인 </a:t>
            </a:r>
            <a:r>
              <a:rPr lang="en-US" altLang="ko-KR" dirty="0" smtClean="0"/>
              <a:t>17.10</a:t>
            </a:r>
          </a:p>
          <a:p>
            <a:pPr lvl="1"/>
            <a:r>
              <a:rPr lang="ko-KR" altLang="en-US" dirty="0" err="1"/>
              <a:t>데비안</a:t>
            </a:r>
            <a:r>
              <a:rPr lang="ko-KR" altLang="en-US" dirty="0"/>
              <a:t> 기반의 리눅스 중 가장 성공한 데스크톱 </a:t>
            </a:r>
            <a:r>
              <a:rPr lang="ko-KR" altLang="en-US" dirty="0" err="1" smtClean="0"/>
              <a:t>배포판으로</a:t>
            </a:r>
            <a:r>
              <a:rPr lang="ko-KR" altLang="en-US" dirty="0" smtClean="0"/>
              <a:t> </a:t>
            </a:r>
            <a:r>
              <a:rPr lang="ko-KR" altLang="en-US" dirty="0"/>
              <a:t>많은 사랑을 </a:t>
            </a:r>
            <a:r>
              <a:rPr lang="ko-KR" altLang="en-US" dirty="0" smtClean="0"/>
              <a:t>얻음</a:t>
            </a:r>
            <a:endParaRPr lang="en-US" altLang="ko-KR" dirty="0" smtClean="0"/>
          </a:p>
          <a:p>
            <a:pPr lvl="1"/>
            <a:r>
              <a:rPr lang="ko-KR" altLang="en-US" dirty="0"/>
              <a:t>우분투는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en-US" altLang="ko-KR" dirty="0"/>
              <a:t>GNU/</a:t>
            </a:r>
            <a:r>
              <a:rPr lang="ko-KR" altLang="en-US" dirty="0"/>
              <a:t>리눅스에 </a:t>
            </a:r>
            <a:r>
              <a:rPr lang="ko-KR" altLang="en-US" dirty="0" smtClean="0"/>
              <a:t>바탕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그놈</a:t>
            </a:r>
            <a:r>
              <a:rPr lang="en-US" altLang="ko-KR" dirty="0" smtClean="0"/>
              <a:t>(GNOME)</a:t>
            </a:r>
            <a:r>
              <a:rPr lang="ko-KR" altLang="en-US" dirty="0" smtClean="0"/>
              <a:t>을 </a:t>
            </a:r>
            <a:r>
              <a:rPr lang="ko-KR" altLang="en-US" dirty="0"/>
              <a:t>기본 데스크톱 환경으로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우분투 개발의 지휘자로 알려진 마크 </a:t>
            </a:r>
            <a:r>
              <a:rPr lang="ko-KR" altLang="en-US" dirty="0" err="1"/>
              <a:t>셔틀워스</a:t>
            </a:r>
            <a:r>
              <a:rPr lang="en-US" altLang="ko-KR" dirty="0"/>
              <a:t>(Mark </a:t>
            </a:r>
            <a:r>
              <a:rPr lang="en-US" altLang="ko-KR" dirty="0" err="1"/>
              <a:t>Shuttleworth</a:t>
            </a:r>
            <a:r>
              <a:rPr lang="en-US" altLang="ko-KR" dirty="0"/>
              <a:t>)</a:t>
            </a:r>
            <a:r>
              <a:rPr lang="ko-KR" altLang="en-US" dirty="0"/>
              <a:t>가 세운 영국 </a:t>
            </a:r>
            <a:r>
              <a:rPr lang="ko-KR" altLang="en-US" dirty="0" err="1"/>
              <a:t>캐노니컬의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/>
              <a:t>우분투의 </a:t>
            </a:r>
            <a:r>
              <a:rPr lang="ko-KR" altLang="en-US" dirty="0" smtClean="0"/>
              <a:t>기본 철학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전 세계의 누구나 어렵지 않게 리눅스를 사용하자는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11.04</a:t>
            </a:r>
            <a:r>
              <a:rPr lang="ko-KR" altLang="en-US" dirty="0"/>
              <a:t>부터 </a:t>
            </a:r>
            <a:r>
              <a:rPr lang="ko-KR" altLang="en-US" dirty="0" err="1"/>
              <a:t>유니티를</a:t>
            </a:r>
            <a:r>
              <a:rPr lang="ko-KR" altLang="en-US" dirty="0"/>
              <a:t> 기본 데스크톱으로 사용했으나 </a:t>
            </a:r>
            <a:r>
              <a:rPr lang="en-US" altLang="ko-KR" dirty="0"/>
              <a:t>17.10 </a:t>
            </a:r>
            <a:r>
              <a:rPr lang="ko-KR" altLang="en-US" dirty="0"/>
              <a:t>버전부터 </a:t>
            </a:r>
            <a:r>
              <a:rPr lang="ko-KR" altLang="en-US" dirty="0" err="1" smtClean="0"/>
              <a:t>그놈으로</a:t>
            </a:r>
            <a:r>
              <a:rPr lang="ko-KR" altLang="en-US" dirty="0" smtClean="0"/>
              <a:t> 바꿈</a:t>
            </a:r>
            <a:endParaRPr lang="en-US" altLang="ko-KR" dirty="0" smtClean="0"/>
          </a:p>
          <a:p>
            <a:pPr lvl="1"/>
            <a:r>
              <a:rPr lang="ko-KR" altLang="en-US" dirty="0"/>
              <a:t>기본 시스템 도구 외에도 </a:t>
            </a:r>
            <a:r>
              <a:rPr lang="ko-KR" altLang="en-US" dirty="0" err="1"/>
              <a:t>리브르오피스</a:t>
            </a:r>
            <a:r>
              <a:rPr lang="en-US" altLang="ko-KR" dirty="0" err="1"/>
              <a:t>LibreOffice</a:t>
            </a:r>
            <a:r>
              <a:rPr lang="en-US" altLang="ko-KR" dirty="0"/>
              <a:t>, </a:t>
            </a:r>
            <a:r>
              <a:rPr lang="ko-KR" altLang="en-US" dirty="0"/>
              <a:t>파이어폭스 웹 브라우저</a:t>
            </a:r>
            <a:r>
              <a:rPr lang="en-US" altLang="ko-KR" dirty="0"/>
              <a:t>, </a:t>
            </a:r>
            <a:r>
              <a:rPr lang="ko-KR" altLang="en-US" dirty="0" err="1" smtClean="0"/>
              <a:t>에볼루션</a:t>
            </a:r>
            <a:r>
              <a:rPr lang="en-US" altLang="ko-KR" dirty="0"/>
              <a:t>(</a:t>
            </a:r>
            <a:r>
              <a:rPr lang="ko-KR" altLang="en-US" dirty="0"/>
              <a:t>메일</a:t>
            </a:r>
            <a:r>
              <a:rPr lang="en-US" altLang="ko-KR" dirty="0"/>
              <a:t>/</a:t>
            </a:r>
            <a:r>
              <a:rPr lang="ko-KR" altLang="en-US" dirty="0"/>
              <a:t>일정 편집기</a:t>
            </a:r>
            <a:r>
              <a:rPr lang="en-US" altLang="ko-KR" dirty="0"/>
              <a:t>), </a:t>
            </a:r>
            <a:r>
              <a:rPr lang="ko-KR" altLang="en-US" dirty="0" err="1"/>
              <a:t>엠퍼시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 </a:t>
            </a:r>
            <a:r>
              <a:rPr lang="ko-KR" altLang="en-US" dirty="0"/>
              <a:t>등 다양한 응용 소프트웨어도 함께 제공</a:t>
            </a:r>
          </a:p>
        </p:txBody>
      </p:sp>
    </p:spTree>
    <p:extLst>
      <p:ext uri="{BB962C8B-B14F-4D97-AF65-F5344CB8AC3E}">
        <p14:creationId xmlns:p14="http://schemas.microsoft.com/office/powerpoint/2010/main" val="24955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848872" cy="5400600"/>
          </a:xfrm>
        </p:spPr>
        <p:txBody>
          <a:bodyPr/>
          <a:lstStyle/>
          <a:p>
            <a:r>
              <a:rPr lang="ko-KR" altLang="en-US" dirty="0" err="1" smtClean="0"/>
              <a:t>우분투의</a:t>
            </a:r>
            <a:r>
              <a:rPr lang="ko-KR" altLang="en-US" dirty="0" smtClean="0"/>
              <a:t> 버전 관리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배포판이</a:t>
            </a:r>
            <a:r>
              <a:rPr lang="ko-KR" altLang="en-US" dirty="0" smtClean="0"/>
              <a:t> 나온 연도와 월로 구성 </a:t>
            </a:r>
            <a:r>
              <a:rPr lang="en-US" altLang="ko-KR" dirty="0" smtClean="0"/>
              <a:t>: 17.10 -&gt; 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 </a:t>
            </a:r>
            <a:r>
              <a:rPr lang="en-US" altLang="ko-KR" dirty="0"/>
              <a:t>3</a:t>
            </a:r>
            <a:r>
              <a:rPr lang="ko-KR" altLang="en-US" dirty="0" smtClean="0"/>
              <a:t>개 버전을 제외하고 </a:t>
            </a:r>
            <a:r>
              <a:rPr lang="en-US" altLang="ko-KR" dirty="0" smtClean="0"/>
              <a:t>6.06</a:t>
            </a:r>
            <a:r>
              <a:rPr lang="ko-KR" altLang="en-US" dirty="0" smtClean="0"/>
              <a:t>부터는 알파벳 순서로 만든 형용사와 명사로 조합된 코드명 부여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59" y="2204865"/>
            <a:ext cx="56489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3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발전과정</a:t>
            </a:r>
            <a:endParaRPr lang="en-US" altLang="ko-KR" dirty="0" smtClean="0"/>
          </a:p>
          <a:p>
            <a:pPr lvl="1"/>
            <a:r>
              <a:rPr lang="ko-KR" altLang="en-US" sz="1400" dirty="0" smtClean="0"/>
              <a:t>최초 공개된 </a:t>
            </a:r>
            <a:r>
              <a:rPr lang="ko-KR" altLang="en-US" sz="1400" dirty="0" err="1" smtClean="0"/>
              <a:t>리눅스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커널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버전 </a:t>
            </a:r>
            <a:r>
              <a:rPr lang="en-US" altLang="ko-KR" sz="1400" dirty="0" smtClean="0"/>
              <a:t>0.01</a:t>
            </a:r>
          </a:p>
          <a:p>
            <a:pPr lvl="1"/>
            <a:r>
              <a:rPr lang="en-US" altLang="ko-KR" sz="1400" dirty="0" smtClean="0"/>
              <a:t>GNU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리눅스 커널에 응용 프로그램 제공</a:t>
            </a:r>
            <a:endParaRPr lang="en-US" altLang="ko-KR" sz="1400" dirty="0" smtClean="0"/>
          </a:p>
          <a:p>
            <a:pPr marL="266700" lvl="1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-&gt; GNU/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  <a:p>
            <a:pPr lvl="1"/>
            <a:r>
              <a:rPr lang="ko-KR" altLang="en-US" sz="1400" dirty="0" err="1" smtClean="0"/>
              <a:t>리눅스</a:t>
            </a:r>
            <a:r>
              <a:rPr lang="ko-KR" altLang="en-US" sz="1400" dirty="0" smtClean="0"/>
              <a:t> 재단</a:t>
            </a:r>
            <a:r>
              <a:rPr lang="en-US" altLang="ko-KR" sz="1400" dirty="0" smtClean="0"/>
              <a:t>: 2007</a:t>
            </a:r>
            <a:r>
              <a:rPr lang="ko-KR" altLang="en-US" sz="1400" dirty="0" smtClean="0"/>
              <a:t>년 설립</a:t>
            </a:r>
            <a:endParaRPr lang="en-US" altLang="ko-KR" sz="1400" dirty="0" smtClean="0"/>
          </a:p>
          <a:p>
            <a:pPr lvl="2"/>
            <a:r>
              <a:rPr lang="ko-KR" altLang="en-US" sz="1400" dirty="0" err="1" smtClean="0"/>
              <a:t>리누스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토발즈</a:t>
            </a:r>
            <a:r>
              <a:rPr lang="ko-KR" altLang="en-US" sz="1400" dirty="0" smtClean="0"/>
              <a:t> 지원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삼성전자</a:t>
            </a:r>
            <a:r>
              <a:rPr lang="en-US" altLang="ko-KR" sz="1400" dirty="0" smtClean="0"/>
              <a:t>, IBM, </a:t>
            </a:r>
            <a:r>
              <a:rPr lang="ko-KR" altLang="en-US" sz="1400" dirty="0" smtClean="0"/>
              <a:t>인텔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오라클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구글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페이스북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트위터</a:t>
            </a:r>
            <a:r>
              <a:rPr lang="ko-KR" altLang="en-US" sz="1400" dirty="0" smtClean="0"/>
              <a:t> 등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2005</a:t>
            </a:r>
            <a:r>
              <a:rPr lang="ko-KR" altLang="en-US" sz="1400" dirty="0" smtClean="0"/>
              <a:t>년 이래 </a:t>
            </a:r>
            <a:r>
              <a:rPr lang="en-US" altLang="ko-KR" sz="1400" dirty="0" smtClean="0"/>
              <a:t>7,800</a:t>
            </a:r>
            <a:r>
              <a:rPr lang="ko-KR" altLang="en-US" sz="1400" dirty="0" smtClean="0"/>
              <a:t>명이 넘는</a:t>
            </a:r>
            <a:endParaRPr lang="en-US" altLang="ko-KR" sz="1400" dirty="0" smtClean="0"/>
          </a:p>
          <a:p>
            <a:pPr marL="447675" lvl="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개인과 </a:t>
            </a:r>
            <a:r>
              <a:rPr lang="en-US" altLang="ko-KR" sz="1400" dirty="0" smtClean="0"/>
              <a:t>800</a:t>
            </a:r>
            <a:r>
              <a:rPr lang="ko-KR" altLang="en-US" sz="1400" dirty="0" smtClean="0"/>
              <a:t>여 개의 기업이 </a:t>
            </a:r>
            <a:endParaRPr lang="en-US" altLang="ko-KR" sz="1400" dirty="0" smtClean="0"/>
          </a:p>
          <a:p>
            <a:pPr marL="447675" lvl="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커널 개발에 공헌</a:t>
            </a:r>
            <a:endParaRPr lang="en-US" altLang="ko-KR" sz="1400" dirty="0" smtClean="0"/>
          </a:p>
          <a:p>
            <a:pPr marL="447675" lvl="2" indent="0">
              <a:buNone/>
            </a:pPr>
            <a:endParaRPr lang="en-US" altLang="ko-KR" sz="1400" dirty="0"/>
          </a:p>
          <a:p>
            <a:pPr marL="447675" lvl="2" indent="0">
              <a:buNone/>
            </a:pPr>
            <a:r>
              <a:rPr lang="ko-KR" altLang="en-US" sz="2000" b="1" dirty="0" smtClean="0"/>
              <a:t>실습버전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우분투 </a:t>
            </a:r>
            <a:r>
              <a:rPr lang="en-US" altLang="ko-KR" sz="2000" b="1" dirty="0"/>
              <a:t>16.04 </a:t>
            </a:r>
            <a:r>
              <a:rPr lang="en-US" altLang="ko-KR" sz="2000" b="1" dirty="0" smtClean="0"/>
              <a:t>LTS</a:t>
            </a:r>
          </a:p>
          <a:p>
            <a:pPr marL="447675" lvl="2" indent="0">
              <a:buNone/>
            </a:pPr>
            <a:r>
              <a:rPr lang="en-US" altLang="ko-KR" sz="2000" b="1" dirty="0" smtClean="0"/>
              <a:t>Long Term Support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8579" y="270892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[</a:t>
            </a:r>
            <a:r>
              <a:rPr lang="ko-KR" altLang="en-US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1-2] </a:t>
            </a:r>
            <a:r>
              <a:rPr lang="ko-KR" altLang="en-US" sz="1000" b="1" dirty="0" err="1" smtClean="0">
                <a:latin typeface="돋움" pitchFamily="50" charset="-127"/>
                <a:ea typeface="돋움" pitchFamily="50" charset="-127"/>
              </a:rPr>
              <a:t>커널과</a:t>
            </a:r>
            <a:r>
              <a:rPr lang="ko-KR" altLang="en-US" sz="1000" b="1" dirty="0" smtClean="0">
                <a:latin typeface="돋움" pitchFamily="50" charset="-127"/>
                <a:ea typeface="돋움" pitchFamily="50" charset="-127"/>
              </a:rPr>
              <a:t> 응용 프로그램</a:t>
            </a:r>
            <a:r>
              <a:rPr lang="en-US" altLang="ko-KR" sz="1000" b="1" dirty="0" smtClean="0">
                <a:latin typeface="돋움" pitchFamily="50" charset="-127"/>
                <a:ea typeface="돋움" pitchFamily="50" charset="-127"/>
              </a:rPr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1159961"/>
            <a:ext cx="333986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395" y="3284984"/>
            <a:ext cx="4064605" cy="35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1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7544" y="260648"/>
            <a:ext cx="8508824" cy="6472956"/>
            <a:chOff x="449130" y="332656"/>
            <a:chExt cx="8508824" cy="64729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5805402" cy="5896892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449130" y="332656"/>
              <a:ext cx="8508824" cy="5824371"/>
              <a:chOff x="449130" y="332656"/>
              <a:chExt cx="8508824" cy="582437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560" y="332656"/>
                <a:ext cx="3324622" cy="481009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467544" y="1196752"/>
                <a:ext cx="2880320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49130" y="1700808"/>
                <a:ext cx="2880320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9056" y="4221088"/>
                <a:ext cx="2880320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9914" y="991633"/>
                <a:ext cx="1604096" cy="98630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7491" y="4734648"/>
                <a:ext cx="2285847" cy="1422379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3479" y="687808"/>
                <a:ext cx="1900984" cy="159395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7150" y="2662230"/>
                <a:ext cx="2418020" cy="169194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332465" y="4244516"/>
                <a:ext cx="2625489" cy="52920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r>
                  <a:rPr lang="en-US" altLang="ko-KR" sz="2000" dirty="0" smtClean="0"/>
                  <a:t>TV 24, </a:t>
                </a:r>
                <a:r>
                  <a:rPr lang="ko-KR" altLang="en-US" sz="2000" dirty="0" smtClean="0"/>
                  <a:t>라면 </a:t>
                </a:r>
                <a:r>
                  <a:rPr lang="en-US" altLang="ko-KR" sz="2000" dirty="0" smtClean="0"/>
                  <a:t>63</a:t>
                </a:r>
                <a:r>
                  <a:rPr lang="ko-KR" altLang="en-US" sz="2000" dirty="0" smtClean="0"/>
                  <a:t>위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9925" y="5013176"/>
                <a:ext cx="2880320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1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25" y="0"/>
            <a:ext cx="810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89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리눅스는</a:t>
            </a:r>
            <a:r>
              <a:rPr lang="ko-KR" altLang="en-US" dirty="0" smtClean="0"/>
              <a:t> </a:t>
            </a:r>
            <a:r>
              <a:rPr lang="ko-KR" altLang="en-US" dirty="0"/>
              <a:t>공개 소프트웨어이며 무료로 사용할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유닉스와의 </a:t>
            </a:r>
            <a:r>
              <a:rPr lang="ko-KR" altLang="en-US" dirty="0"/>
              <a:t>완벽한 호환성을 유지한다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서버용 </a:t>
            </a:r>
            <a:r>
              <a:rPr lang="ko-KR" altLang="en-US" dirty="0"/>
              <a:t>운영체제로 많이 사용된다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편리한 </a:t>
            </a:r>
            <a:r>
              <a:rPr lang="en-US" altLang="ko-KR" dirty="0"/>
              <a:t>GUI </a:t>
            </a:r>
            <a:r>
              <a:rPr lang="ko-KR" altLang="en-US" dirty="0"/>
              <a:t>환경을 제공한다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핵심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 시스템</a:t>
            </a:r>
            <a:r>
              <a:rPr lang="en-US" altLang="ko-KR" dirty="0" smtClean="0"/>
              <a:t>/</a:t>
            </a:r>
            <a:r>
              <a:rPr lang="ko-KR" altLang="en-US" dirty="0" smtClean="0"/>
              <a:t>장치 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컴퓨터의 모든 자원 초기화 및 제어 기능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 해석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프로그래밍 기능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리눅스</a:t>
            </a:r>
            <a:r>
              <a:rPr lang="ko-KR" altLang="en-US" dirty="0" smtClean="0"/>
              <a:t> 기본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응용 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각종 프로그래밍 개발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 편집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 관련 도구 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04812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가상머신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 설치되어 있는 운영체제</a:t>
            </a:r>
            <a:r>
              <a:rPr lang="en-US" altLang="ko-KR" dirty="0"/>
              <a:t>(</a:t>
            </a:r>
            <a:r>
              <a:rPr lang="ko-KR" altLang="en-US" dirty="0"/>
              <a:t>호스트 </a:t>
            </a:r>
            <a:r>
              <a:rPr lang="en-US" altLang="ko-KR" dirty="0"/>
              <a:t>OS)</a:t>
            </a:r>
            <a:r>
              <a:rPr lang="ko-KR" altLang="en-US" dirty="0"/>
              <a:t>에 가상의 머신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생성한 후 </a:t>
            </a:r>
            <a:r>
              <a:rPr lang="ko-KR" altLang="en-US" dirty="0" smtClean="0"/>
              <a:t>여기에 </a:t>
            </a:r>
            <a:r>
              <a:rPr lang="ko-KR" altLang="en-US" dirty="0"/>
              <a:t>다른 운영체제</a:t>
            </a:r>
            <a:r>
              <a:rPr lang="en-US" altLang="ko-KR" dirty="0"/>
              <a:t>(</a:t>
            </a:r>
            <a:r>
              <a:rPr lang="ko-KR" altLang="en-US" dirty="0"/>
              <a:t>게스트 </a:t>
            </a:r>
            <a:r>
              <a:rPr lang="en-US" altLang="ko-KR" dirty="0"/>
              <a:t>OS)</a:t>
            </a:r>
            <a:r>
              <a:rPr lang="ko-KR" altLang="en-US" dirty="0"/>
              <a:t>를 설치할 수 있도록 해주는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VMWare </a:t>
            </a:r>
            <a:r>
              <a:rPr lang="ko-KR" altLang="en-US" dirty="0" err="1" smtClean="0"/>
              <a:t>제품군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널리 사용 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Workstation : </a:t>
            </a:r>
            <a:r>
              <a:rPr lang="ko-KR" altLang="en-US" dirty="0"/>
              <a:t>유료 제품으로 </a:t>
            </a:r>
            <a:r>
              <a:rPr lang="en-US" altLang="ko-KR" dirty="0"/>
              <a:t>30</a:t>
            </a:r>
            <a:r>
              <a:rPr lang="ko-KR" altLang="en-US" dirty="0"/>
              <a:t>일간 </a:t>
            </a:r>
            <a:r>
              <a:rPr lang="ko-KR" altLang="en-US" dirty="0" err="1"/>
              <a:t>평가판을</a:t>
            </a:r>
            <a:r>
              <a:rPr lang="ko-KR" altLang="en-US" dirty="0"/>
              <a:t> 무료로 사용할 수 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Player : </a:t>
            </a:r>
            <a:r>
              <a:rPr lang="ko-KR" altLang="en-US" dirty="0"/>
              <a:t>무료 제품으로 시리얼 번호도 필요 없이 바로 설치하여 사용할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상용 제품인 </a:t>
            </a:r>
            <a:r>
              <a:rPr lang="en-US" altLang="ko-KR" dirty="0"/>
              <a:t>VMware Workstation</a:t>
            </a:r>
            <a:r>
              <a:rPr lang="ko-KR" altLang="en-US" dirty="0"/>
              <a:t>의 기능을 대부분 제공하므로 매우 유용하다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74" y="2116231"/>
            <a:ext cx="6970568" cy="1991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(1/4)</a:t>
            </a:r>
          </a:p>
          <a:p>
            <a:pPr lvl="1"/>
            <a:r>
              <a:rPr lang="ko-KR" altLang="en-US" dirty="0" smtClean="0"/>
              <a:t>일반 윈도 프로그램 설치와 동일</a:t>
            </a:r>
            <a:endParaRPr lang="en-US" altLang="ko-KR" dirty="0" smtClean="0"/>
          </a:p>
          <a:p>
            <a:pPr lvl="1"/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76405"/>
            <a:ext cx="4511386" cy="3801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설치하기</a:t>
            </a:r>
          </a:p>
          <a:p>
            <a:pPr lvl="1"/>
            <a:r>
              <a:rPr lang="ko-KR" altLang="en-US" dirty="0"/>
              <a:t>리눅스를 설치할 때 </a:t>
            </a:r>
            <a:r>
              <a:rPr lang="ko-KR" altLang="en-US" dirty="0" smtClean="0"/>
              <a:t>디스크의 </a:t>
            </a:r>
            <a:r>
              <a:rPr lang="ko-KR" altLang="en-US" dirty="0"/>
              <a:t>파티션은 기본적으로 </a:t>
            </a:r>
            <a:r>
              <a:rPr lang="en-US" altLang="ko-KR" dirty="0"/>
              <a:t>boot </a:t>
            </a:r>
            <a:r>
              <a:rPr lang="ko-KR" altLang="en-US" dirty="0"/>
              <a:t>파티션</a:t>
            </a:r>
            <a:r>
              <a:rPr lang="en-US" altLang="ko-KR" dirty="0"/>
              <a:t>(/boot), root </a:t>
            </a:r>
            <a:r>
              <a:rPr lang="ko-KR" altLang="en-US" dirty="0"/>
              <a:t>파티션</a:t>
            </a:r>
            <a:r>
              <a:rPr lang="en-US" altLang="ko-KR" dirty="0"/>
              <a:t>(/),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파티션으로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파티션을 용도에 따라 </a:t>
            </a:r>
            <a:r>
              <a:rPr lang="ko-KR" altLang="en-US" dirty="0"/>
              <a:t>구분한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2368722"/>
            <a:ext cx="7498773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20880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(2/2)</a:t>
            </a:r>
          </a:p>
          <a:p>
            <a:pPr lvl="2"/>
            <a:r>
              <a:rPr lang="ko-KR" altLang="en-US" dirty="0"/>
              <a:t>리눅스가 재부팅 중에 </a:t>
            </a:r>
            <a:r>
              <a:rPr lang="ko-KR" altLang="en-US" dirty="0" smtClean="0"/>
              <a:t>멈춘다면 </a:t>
            </a:r>
            <a:r>
              <a:rPr lang="ko-KR" altLang="en-US" dirty="0"/>
              <a:t>상단 ‘</a:t>
            </a:r>
            <a:r>
              <a:rPr lang="en-US" altLang="ko-KR" dirty="0"/>
              <a:t>Player’ </a:t>
            </a:r>
            <a:r>
              <a:rPr lang="ko-KR" altLang="en-US" dirty="0"/>
              <a:t>메뉴 옆의 </a:t>
            </a:r>
            <a:r>
              <a:rPr lang="ko-KR" altLang="en-US" dirty="0" smtClean="0"/>
              <a:t>아이콘을 </a:t>
            </a:r>
            <a:r>
              <a:rPr lang="ko-KR" altLang="en-US" dirty="0"/>
              <a:t>클릭하고 ‘</a:t>
            </a:r>
            <a:r>
              <a:rPr lang="en-US" altLang="ko-KR" dirty="0"/>
              <a:t>Restart Guest’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강제 재부팅</a:t>
            </a:r>
            <a:endParaRPr lang="ko-KR" altLang="en-US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4904195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700808"/>
            <a:ext cx="7498773" cy="3013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윈도 </a:t>
            </a:r>
            <a:r>
              <a:rPr lang="ko-KR" altLang="en-US" dirty="0"/>
              <a:t>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현재 창 이름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선택하면 화면 왼쪽에 세로로 아이콘 메뉴가 </a:t>
            </a:r>
            <a:r>
              <a:rPr lang="ko-KR" altLang="en-US" dirty="0" smtClean="0"/>
              <a:t>나타난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자주 사용하는 프로그램의 아이콘과 전체 프로그램을 확인할 수 있는 </a:t>
            </a:r>
            <a:r>
              <a:rPr lang="ko-KR" altLang="en-US" dirty="0" smtClean="0"/>
              <a:t>프로그램 표시 </a:t>
            </a:r>
            <a:r>
              <a:rPr lang="ko-KR" altLang="en-US" dirty="0"/>
              <a:t>아이콘으로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실</a:t>
            </a:r>
            <a:r>
              <a:rPr lang="ko-KR" altLang="en-US" dirty="0" smtClean="0"/>
              <a:t>행 </a:t>
            </a:r>
            <a:r>
              <a:rPr lang="ko-KR" altLang="en-US" dirty="0"/>
              <a:t>중인 프로그램이 있을 경우 해당 프로그램의 아이콘이 </a:t>
            </a:r>
            <a:r>
              <a:rPr lang="ko-KR" altLang="en-US" dirty="0" smtClean="0"/>
              <a:t>추가로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클릭했을 때의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1227223" y="2852937"/>
            <a:ext cx="5810895" cy="39604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56" y="6624452"/>
            <a:ext cx="1243760" cy="18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현재 창 이름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왼쪽 맨 아래의 </a:t>
            </a:r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프로그램은 자주 사용하는 것만 볼 수도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아이콘이 여러 </a:t>
            </a:r>
            <a:r>
              <a:rPr lang="ko-KR" altLang="en-US" dirty="0" smtClean="0"/>
              <a:t>개로 표시된 </a:t>
            </a:r>
            <a:r>
              <a:rPr lang="ko-KR" altLang="en-US" dirty="0"/>
              <a:t>것은 프로그램 </a:t>
            </a:r>
            <a:r>
              <a:rPr lang="ko-KR" altLang="en-US" dirty="0" err="1"/>
              <a:t>그룹고</a:t>
            </a:r>
            <a:r>
              <a:rPr lang="ko-KR" altLang="en-US" dirty="0"/>
              <a:t> 모두 볼 수도 있다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4636550" cy="41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79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한국어 </a:t>
            </a:r>
            <a:r>
              <a:rPr lang="ko-KR" altLang="en-US" b="1" dirty="0"/>
              <a:t>입력 방식 선택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바탕화면의 오른쪽에 있는 </a:t>
            </a:r>
            <a:r>
              <a:rPr lang="en-US" altLang="ko-KR" dirty="0" err="1"/>
              <a:t>ko</a:t>
            </a:r>
            <a:r>
              <a:rPr lang="ko-KR" altLang="en-US" dirty="0"/>
              <a:t>를 선택하면 한국어 입력 </a:t>
            </a:r>
            <a:r>
              <a:rPr lang="ko-KR" altLang="en-US" dirty="0" smtClean="0"/>
              <a:t>방식 선택 가능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5351318" cy="38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65990" y="373437"/>
            <a:ext cx="7543800" cy="1003300"/>
          </a:xfrm>
        </p:spPr>
        <p:txBody>
          <a:bodyPr/>
          <a:lstStyle/>
          <a:p>
            <a:pPr eaLnBrk="1" hangingPunct="1"/>
            <a:r>
              <a:rPr lang="ko-KR" altLang="en-US" sz="2800" dirty="0" smtClean="0"/>
              <a:t>컴퓨터의 역사</a:t>
            </a:r>
          </a:p>
        </p:txBody>
      </p:sp>
      <p:sp>
        <p:nvSpPr>
          <p:cNvPr id="4710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557338"/>
            <a:ext cx="7900987" cy="4411662"/>
          </a:xfrm>
        </p:spPr>
        <p:txBody>
          <a:bodyPr/>
          <a:lstStyle/>
          <a:p>
            <a:pPr lvl="1" eaLnBrk="1" hangingPunct="1">
              <a:spcBef>
                <a:spcPts val="1200"/>
              </a:spcBef>
            </a:pPr>
            <a:r>
              <a:rPr lang="en-US" altLang="ko-KR" sz="1600" smtClean="0"/>
              <a:t>12</a:t>
            </a:r>
            <a:r>
              <a:rPr lang="ko-KR" altLang="en-US" sz="1600" smtClean="0"/>
              <a:t>세기 중국에서는 벌써 현대식 주판을 사용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ko-KR" sz="1600" smtClean="0"/>
              <a:t>1642</a:t>
            </a:r>
            <a:r>
              <a:rPr lang="ko-KR" altLang="en-US" sz="1600" smtClean="0"/>
              <a:t>년 프랑스 파스칼</a:t>
            </a:r>
            <a:r>
              <a:rPr lang="en-US" altLang="ko-KR" sz="1200" smtClean="0"/>
              <a:t>(Blaise Pascal)</a:t>
            </a:r>
            <a:r>
              <a:rPr lang="ko-KR" altLang="en-US" sz="1600" smtClean="0"/>
              <a:t>의</a:t>
            </a:r>
            <a:r>
              <a:rPr lang="en-US" altLang="ko-KR" sz="1600" smtClean="0"/>
              <a:t> </a:t>
            </a:r>
            <a:r>
              <a:rPr lang="ko-KR" altLang="en-US" sz="1600" smtClean="0"/>
              <a:t>덧셈기</a:t>
            </a:r>
          </a:p>
          <a:p>
            <a:pPr lvl="1" eaLnBrk="1" hangingPunct="1">
              <a:spcBef>
                <a:spcPts val="1200"/>
              </a:spcBef>
            </a:pPr>
            <a:r>
              <a:rPr lang="ko-KR" altLang="en-US" sz="1600" smtClean="0"/>
              <a:t>이 덧셈기가 나온지 </a:t>
            </a:r>
            <a:r>
              <a:rPr lang="en-US" altLang="ko-KR" sz="1600" smtClean="0"/>
              <a:t>180</a:t>
            </a:r>
            <a:r>
              <a:rPr lang="ko-KR" altLang="en-US" sz="1600" smtClean="0"/>
              <a:t>년이 지난 후에 영국의 수학자 바베지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200" smtClean="0"/>
              <a:t>(Charles Babbage)</a:t>
            </a:r>
            <a:r>
              <a:rPr lang="ko-KR" altLang="en-US" sz="1600" smtClean="0"/>
              <a:t>는 파스칼의 덧셈기보다 더 진보된 계산기</a:t>
            </a:r>
            <a:r>
              <a:rPr lang="en-US" altLang="ko-KR" sz="1600" smtClean="0"/>
              <a:t> </a:t>
            </a:r>
            <a:r>
              <a:rPr lang="ko-KR" altLang="en-US" sz="1600" smtClean="0"/>
              <a:t>개발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-</a:t>
            </a:r>
            <a:r>
              <a:rPr lang="ko-KR" altLang="en-US" sz="1600" smtClean="0"/>
              <a:t> 입력장치</a:t>
            </a:r>
            <a:r>
              <a:rPr lang="en-US" altLang="ko-KR" sz="1600" smtClean="0"/>
              <a:t>, </a:t>
            </a:r>
            <a:r>
              <a:rPr lang="ko-KR" altLang="en-US" sz="1600" smtClean="0"/>
              <a:t>처리기</a:t>
            </a:r>
            <a:r>
              <a:rPr lang="en-US" altLang="ko-KR" sz="1600" smtClean="0"/>
              <a:t>, </a:t>
            </a:r>
            <a:r>
              <a:rPr lang="ko-KR" altLang="en-US" sz="1600" smtClean="0"/>
              <a:t>제어기능</a:t>
            </a:r>
            <a:r>
              <a:rPr lang="en-US" altLang="ko-KR" sz="1600" smtClean="0"/>
              <a:t>, </a:t>
            </a:r>
            <a:r>
              <a:rPr lang="ko-KR" altLang="en-US" sz="1600" smtClean="0"/>
              <a:t>기억장소 및 출력장치 등의 기능</a:t>
            </a:r>
          </a:p>
          <a:p>
            <a:pPr lvl="1" eaLnBrk="1" hangingPunct="1">
              <a:spcBef>
                <a:spcPts val="1200"/>
              </a:spcBef>
            </a:pPr>
            <a:r>
              <a:rPr lang="ko-KR" altLang="en-US" sz="1600" b="1" smtClean="0"/>
              <a:t>영국의 수학자 튜링</a:t>
            </a:r>
            <a:r>
              <a:rPr lang="en-US" altLang="ko-KR" sz="1200" b="1" smtClean="0"/>
              <a:t>(Alan Turing)</a:t>
            </a:r>
            <a:r>
              <a:rPr lang="ko-KR" altLang="en-US" sz="1600" smtClean="0"/>
              <a:t>은 </a:t>
            </a:r>
            <a:r>
              <a:rPr lang="en-US" altLang="ko-KR" sz="1600" smtClean="0"/>
              <a:t>1936</a:t>
            </a:r>
            <a:r>
              <a:rPr lang="ko-KR" altLang="en-US" sz="1600" smtClean="0"/>
              <a:t>년 </a:t>
            </a:r>
            <a:r>
              <a:rPr lang="ko-KR" altLang="en-US" sz="1600" smtClean="0">
                <a:latin typeface="Arial" panose="020B0604020202020204" pitchFamily="34" charset="0"/>
              </a:rPr>
              <a:t>‘</a:t>
            </a:r>
            <a:r>
              <a:rPr lang="en-US" altLang="ko-KR" sz="1600" smtClean="0"/>
              <a:t>Turing machine</a:t>
            </a:r>
            <a:r>
              <a:rPr lang="en-US" altLang="ko-KR" sz="1600" smtClean="0">
                <a:latin typeface="Arial" panose="020B0604020202020204" pitchFamily="34" charset="0"/>
              </a:rPr>
              <a:t>’</a:t>
            </a:r>
            <a:r>
              <a:rPr lang="en-US" altLang="ko-KR" sz="1600" smtClean="0"/>
              <a:t> </a:t>
            </a:r>
            <a:r>
              <a:rPr lang="ko-KR" altLang="en-US" sz="1600" smtClean="0"/>
              <a:t>을 이론적으로 제안하여 컴퓨터의 논리적 근거를 제시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ko-KR" sz="1600" smtClean="0"/>
              <a:t>1944</a:t>
            </a:r>
            <a:r>
              <a:rPr lang="ko-KR" altLang="en-US" sz="1600" smtClean="0"/>
              <a:t>년 하버드대학의 에이큰</a:t>
            </a:r>
            <a:r>
              <a:rPr lang="en-US" altLang="ko-KR" sz="1200" smtClean="0"/>
              <a:t>(Howard Aiken)</a:t>
            </a:r>
            <a:r>
              <a:rPr lang="ko-KR" altLang="en-US" sz="1600" smtClean="0"/>
              <a:t>교수는 </a:t>
            </a:r>
            <a:r>
              <a:rPr lang="en-US" altLang="ko-KR" sz="1600" smtClean="0"/>
              <a:t>Mark I </a:t>
            </a:r>
            <a:r>
              <a:rPr lang="ko-KR" altLang="en-US" sz="1600" smtClean="0"/>
              <a:t>이라는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전자기계식 컴퓨터를 개발</a:t>
            </a:r>
            <a:endParaRPr lang="en-US" altLang="ko-KR" sz="1600" smtClean="0"/>
          </a:p>
          <a:p>
            <a:pPr lvl="1" eaLnBrk="1" hangingPunct="1">
              <a:spcBef>
                <a:spcPts val="1200"/>
              </a:spcBef>
            </a:pPr>
            <a:r>
              <a:rPr lang="ko-KR" altLang="en-US" sz="1600" smtClean="0"/>
              <a:t>펜실베니아대학의 모클리</a:t>
            </a:r>
            <a:r>
              <a:rPr lang="en-US" altLang="ko-KR" sz="1200" smtClean="0"/>
              <a:t>(John Mauchly)</a:t>
            </a:r>
            <a:r>
              <a:rPr lang="ko-KR" altLang="en-US" sz="1600" smtClean="0"/>
              <a:t>와 에커트</a:t>
            </a:r>
            <a:r>
              <a:rPr lang="en-US" altLang="ko-KR" sz="1200" smtClean="0"/>
              <a:t>(Presper Eckert)</a:t>
            </a:r>
            <a:r>
              <a:rPr lang="ko-KR" altLang="en-US" sz="1600" smtClean="0"/>
              <a:t>는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세계 최초의 전자식 범용컴퓨터 </a:t>
            </a:r>
            <a:r>
              <a:rPr lang="en-US" altLang="ko-KR" sz="1600" smtClean="0"/>
              <a:t>ENIAC</a:t>
            </a:r>
            <a:r>
              <a:rPr lang="en-US" altLang="ko-KR" sz="1200" smtClean="0"/>
              <a:t>(1943~1946)</a:t>
            </a:r>
            <a:r>
              <a:rPr lang="ko-KR" altLang="en-US" sz="1600" smtClean="0"/>
              <a:t>을 제작</a:t>
            </a:r>
            <a:r>
              <a:rPr lang="en-US" altLang="ko-KR" sz="1600" smtClean="0"/>
              <a:t>,</a:t>
            </a:r>
            <a:br>
              <a:rPr lang="en-US" altLang="ko-KR" sz="1600" smtClean="0"/>
            </a:br>
            <a:r>
              <a:rPr lang="ko-KR" altLang="en-US" sz="1600" smtClean="0"/>
              <a:t>그 후 </a:t>
            </a:r>
            <a:r>
              <a:rPr lang="en-US" altLang="ko-KR" sz="1600" smtClean="0"/>
              <a:t>ENIAC</a:t>
            </a:r>
            <a:r>
              <a:rPr lang="ko-KR" altLang="en-US" sz="1600" smtClean="0"/>
              <a:t>은 </a:t>
            </a:r>
            <a:r>
              <a:rPr lang="en-US" altLang="ko-KR" sz="1600" smtClean="0"/>
              <a:t>UNIVAC I </a:t>
            </a:r>
            <a:r>
              <a:rPr lang="ko-KR" altLang="en-US" sz="1600" smtClean="0"/>
              <a:t>으로 발전</a:t>
            </a:r>
            <a:endParaRPr lang="ko-KR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387821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03 </a:t>
            </a:r>
            <a:r>
              <a:rPr lang="ko-KR" altLang="en-US" dirty="0" smtClean="0">
                <a:solidFill>
                  <a:srgbClr val="0070C0"/>
                </a:solidFill>
              </a:rPr>
              <a:t>리눅스 윈도 사용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/>
              <a:t>우분투 윈도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파일</a:t>
            </a:r>
            <a:endParaRPr lang="en-US" altLang="ko-KR" b="1" dirty="0"/>
          </a:p>
          <a:p>
            <a:pPr lvl="2">
              <a:spcBef>
                <a:spcPts val="288"/>
              </a:spcBef>
            </a:pPr>
            <a:r>
              <a:rPr lang="ko-KR" altLang="en-US" dirty="0"/>
              <a:t>파일을 관리하는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선택하면 기본적으로 표시되는 </a:t>
            </a:r>
            <a:r>
              <a:rPr lang="ko-KR" altLang="en-US" dirty="0" smtClean="0"/>
              <a:t>목록에 포함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5203326" cy="3778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03 </a:t>
            </a:r>
            <a:r>
              <a:rPr lang="ko-KR" altLang="en-US" dirty="0" smtClean="0">
                <a:solidFill>
                  <a:srgbClr val="0070C0"/>
                </a:solidFill>
              </a:rPr>
              <a:t>리눅스 윈도 사용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/>
              <a:t>우분투 윈도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이미지 보기</a:t>
            </a:r>
            <a:endParaRPr lang="en-US" altLang="ko-KR" b="1" dirty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 smtClean="0"/>
              <a:t>현재 활동</a:t>
            </a:r>
            <a:r>
              <a:rPr lang="en-US" altLang="ko-KR" dirty="0"/>
              <a:t>]-[</a:t>
            </a:r>
            <a:r>
              <a:rPr lang="ko-KR" altLang="en-US" dirty="0"/>
              <a:t>프로그램 표시</a:t>
            </a:r>
            <a:r>
              <a:rPr lang="en-US" altLang="ko-KR" dirty="0"/>
              <a:t>]-[</a:t>
            </a:r>
            <a:r>
              <a:rPr lang="ko-KR" altLang="en-US" dirty="0"/>
              <a:t>유틸리티</a:t>
            </a:r>
            <a:r>
              <a:rPr lang="en-US" altLang="ko-KR" dirty="0"/>
              <a:t>]-[</a:t>
            </a:r>
            <a:r>
              <a:rPr lang="ko-KR" altLang="en-US" dirty="0"/>
              <a:t>이미지 보기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선택하면 실행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69" y="2276872"/>
            <a:ext cx="6243205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75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576188"/>
            <a:ext cx="8424936" cy="5021163"/>
          </a:xfrm>
        </p:spPr>
        <p:txBody>
          <a:bodyPr/>
          <a:lstStyle/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]-[</a:t>
            </a:r>
            <a:r>
              <a:rPr lang="ko-KR" altLang="en-US" dirty="0"/>
              <a:t>프로그램 표시</a:t>
            </a:r>
            <a:r>
              <a:rPr lang="en-US" altLang="ko-KR" dirty="0"/>
              <a:t>]-[</a:t>
            </a:r>
            <a:r>
              <a:rPr lang="ko-KR" altLang="en-US" dirty="0"/>
              <a:t>텍스트 편집기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42789"/>
            <a:ext cx="8201025" cy="533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74673"/>
            <a:ext cx="5715000" cy="4486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576188"/>
            <a:ext cx="8424936" cy="5021163"/>
          </a:xfrm>
        </p:spPr>
        <p:txBody>
          <a:bodyPr/>
          <a:lstStyle/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 startAt="2"/>
            </a:pPr>
            <a:r>
              <a:rPr lang="ko-KR" altLang="en-US" dirty="0"/>
              <a:t>텍스트 편집기를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42789"/>
            <a:ext cx="8201025" cy="533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85553"/>
            <a:ext cx="5325341" cy="4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3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576188"/>
            <a:ext cx="8424936" cy="5021163"/>
          </a:xfrm>
        </p:spPr>
        <p:txBody>
          <a:bodyPr/>
          <a:lstStyle/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 startAt="3"/>
            </a:pP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]-[</a:t>
            </a:r>
            <a:r>
              <a:rPr lang="ko-KR" altLang="en-US" dirty="0"/>
              <a:t>기타 문서</a:t>
            </a:r>
            <a:r>
              <a:rPr lang="en-US" altLang="ko-KR" dirty="0"/>
              <a:t>]-[</a:t>
            </a:r>
            <a:r>
              <a:rPr lang="ko-KR" altLang="en-US" dirty="0"/>
              <a:t>다른 </a:t>
            </a:r>
            <a:r>
              <a:rPr lang="ko-KR" altLang="en-US" dirty="0" smtClean="0"/>
              <a:t>위치</a:t>
            </a:r>
            <a:r>
              <a:rPr lang="en-US" altLang="ko-KR" dirty="0"/>
              <a:t>]-[</a:t>
            </a:r>
            <a:r>
              <a:rPr lang="ko-KR" altLang="en-US" dirty="0"/>
              <a:t>컴퓨터</a:t>
            </a:r>
            <a:r>
              <a:rPr lang="en-US" altLang="ko-KR" dirty="0"/>
              <a:t>]-[</a:t>
            </a:r>
            <a:r>
              <a:rPr lang="en-US" altLang="ko-KR" dirty="0" err="1"/>
              <a:t>etc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42789"/>
            <a:ext cx="8201025" cy="533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87682"/>
            <a:ext cx="5801591" cy="4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576188"/>
            <a:ext cx="8424936" cy="5021163"/>
          </a:xfrm>
        </p:spPr>
        <p:txBody>
          <a:bodyPr/>
          <a:lstStyle/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 startAt="4"/>
            </a:pP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디렉터리에서 </a:t>
            </a:r>
            <a:r>
              <a:rPr lang="en-US" altLang="ko-KR" dirty="0"/>
              <a:t>hosts </a:t>
            </a:r>
            <a:r>
              <a:rPr lang="ko-KR" altLang="en-US" dirty="0"/>
              <a:t>파일을 선택하고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(O)]</a:t>
            </a:r>
            <a:r>
              <a:rPr lang="ko-KR" altLang="en-US" dirty="0"/>
              <a:t>를 클릭하여 </a:t>
            </a:r>
            <a:r>
              <a:rPr lang="ko-KR" altLang="en-US" dirty="0" smtClean="0"/>
              <a:t>파일 열기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42789"/>
            <a:ext cx="8201025" cy="533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85553"/>
            <a:ext cx="6156614" cy="41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동작시키기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]-[</a:t>
            </a:r>
            <a:r>
              <a:rPr lang="ko-KR" altLang="en-US" dirty="0"/>
              <a:t>프로그램 표시</a:t>
            </a:r>
            <a:r>
              <a:rPr lang="en-US" altLang="ko-KR" dirty="0"/>
              <a:t>]-[</a:t>
            </a:r>
            <a:r>
              <a:rPr lang="ko-KR" altLang="en-US" dirty="0"/>
              <a:t>터미널</a:t>
            </a:r>
            <a:r>
              <a:rPr lang="en-US" altLang="ko-KR" dirty="0"/>
              <a:t>]</a:t>
            </a:r>
            <a:r>
              <a:rPr lang="ko-KR" altLang="en-US" dirty="0"/>
              <a:t>을 선택하여 동작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5230091" cy="4485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동작시키기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터미널 창에서 명령을 입력하여 </a:t>
            </a:r>
            <a:r>
              <a:rPr lang="ko-KR" altLang="en-US" dirty="0" smtClean="0"/>
              <a:t>작업 가능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86807"/>
            <a:ext cx="5515841" cy="4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프롬프트 기호와 홈 디렉터리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명령 입력을 기다리는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err="1" smtClean="0"/>
              <a:t>셸에</a:t>
            </a:r>
            <a:r>
              <a:rPr lang="ko-KR" altLang="en-US" dirty="0" smtClean="0"/>
              <a:t> 따라 다르게 나타남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$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관리자의 경우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표시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기본 디렉터리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터미널 창의 기본 디렉터리는 사용자의 홈 디렉터리에 위치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‘user1@myubuntu</a:t>
            </a:r>
            <a:r>
              <a:rPr lang="en-US" altLang="ko-KR" dirty="0" smtClean="0"/>
              <a:t>:~$’ : </a:t>
            </a:r>
            <a:r>
              <a:rPr lang="en-US" altLang="ko-KR" dirty="0"/>
              <a:t>user1</a:t>
            </a:r>
            <a:r>
              <a:rPr lang="ko-KR" altLang="en-US" dirty="0"/>
              <a:t>은 사용자 </a:t>
            </a:r>
            <a:r>
              <a:rPr lang="ko-KR" altLang="en-US" dirty="0" smtClean="0"/>
              <a:t>계정</a:t>
            </a:r>
            <a:r>
              <a:rPr lang="en-US" altLang="ko-KR" dirty="0" smtClean="0"/>
              <a:t>, </a:t>
            </a:r>
            <a:r>
              <a:rPr lang="en-US" altLang="ko-KR" dirty="0" err="1"/>
              <a:t>myubuntu</a:t>
            </a:r>
            <a:r>
              <a:rPr lang="ko-KR" altLang="en-US" dirty="0"/>
              <a:t>는 호스트의 이름으로 우분투 시스템 자체를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홈 디렉터리는 사용자 계정을 등록할 때 지정</a:t>
            </a:r>
            <a:endParaRPr lang="en-US" altLang="ko-KR" dirty="0" smtClean="0"/>
          </a:p>
          <a:p>
            <a:r>
              <a:rPr lang="ko-KR" altLang="en-US" dirty="0" smtClean="0"/>
              <a:t>명령 행 편집 방법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 다음에 명령을 입력하여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문자 지우기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백스페이스키</a:t>
            </a:r>
            <a:r>
              <a:rPr lang="en-US" altLang="ko-KR" dirty="0" smtClean="0"/>
              <a:t>(&lt;-)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키를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단어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Ctrl+w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단어는 공백 문자로 구분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문장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Ctrl+u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명령의 구조</a:t>
            </a:r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5" y="1772816"/>
            <a:ext cx="7705725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3"/>
          <p:cNvSpPr>
            <a:spLocks noChangeArrowheads="1"/>
          </p:cNvSpPr>
          <p:nvPr/>
        </p:nvSpPr>
        <p:spPr bwMode="auto">
          <a:xfrm>
            <a:off x="468313" y="692150"/>
            <a:ext cx="2668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b="1">
                <a:solidFill>
                  <a:srgbClr val="373A3C"/>
                </a:solidFill>
                <a:latin typeface="open sans"/>
              </a:rPr>
              <a:t>Antikythera Mechanism</a:t>
            </a:r>
            <a:endParaRPr lang="ko-KR" altLang="en-US" b="1"/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468313" y="1125538"/>
            <a:ext cx="81359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1400">
                <a:solidFill>
                  <a:srgbClr val="373A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안티키테라</a:t>
            </a:r>
            <a:r>
              <a:rPr lang="en-US" altLang="ko-KR" sz="1400">
                <a:solidFill>
                  <a:srgbClr val="373A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>
                <a:solidFill>
                  <a:srgbClr val="373A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고대 그리스 시대</a:t>
            </a:r>
            <a:r>
              <a:rPr lang="en-US" altLang="ko-KR" sz="1400">
                <a:solidFill>
                  <a:srgbClr val="373A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기원전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150~100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년경 만들어졌다고 추정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>
                <a:solidFill>
                  <a:srgbClr val="373A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만든 </a:t>
            </a:r>
            <a:r>
              <a:rPr lang="ko-KR" altLang="en-US" sz="1400" b="1">
                <a:solidFill>
                  <a:srgbClr val="373A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기계식 계산기</a:t>
            </a:r>
            <a:endParaRPr lang="en-US" altLang="ko-KR" sz="1400" b="1">
              <a:solidFill>
                <a:srgbClr val="373A3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오파츠라 불림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 "</a:t>
            </a:r>
            <a:r>
              <a:rPr lang="en-US" altLang="ko-KR" sz="1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ut-</a:t>
            </a:r>
            <a:r>
              <a:rPr lang="en-US" altLang="ko-KR" sz="1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</a:t>
            </a:r>
            <a:r>
              <a:rPr lang="en-US" altLang="ko-KR" sz="1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lace </a:t>
            </a:r>
            <a:r>
              <a:rPr lang="en-US" altLang="ko-KR" sz="1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ifact</a:t>
            </a:r>
            <a:r>
              <a:rPr lang="en-US" altLang="ko-KR" sz="1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약자로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시대를 벗어난 유물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5650" y="1916113"/>
            <a:ext cx="7705725" cy="3573462"/>
            <a:chOff x="755650" y="1916113"/>
            <a:chExt cx="7705725" cy="3573462"/>
          </a:xfrm>
        </p:grpSpPr>
        <p:pic>
          <p:nvPicPr>
            <p:cNvPr id="49155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0" y="1916113"/>
              <a:ext cx="3886200" cy="3573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5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363" y="1916113"/>
              <a:ext cx="3529012" cy="352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8750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명령만 사용한 경우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 smtClean="0"/>
              <a:t>명령과 옵션을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r>
              <a:rPr lang="ko-KR" altLang="en-US" b="1" dirty="0" smtClean="0"/>
              <a:t>명령과 인자를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65387"/>
            <a:ext cx="7677150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39826"/>
            <a:ext cx="7677150" cy="161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92" y="4848345"/>
            <a:ext cx="7734300" cy="18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명령과 옵션과 인자를 사용한 예</a:t>
            </a:r>
            <a:endParaRPr lang="en-US" altLang="ko-KR" b="1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77152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/>
              <a:t>d</a:t>
            </a:r>
            <a:r>
              <a:rPr lang="en-US" altLang="ko-KR" b="1" dirty="0" smtClean="0"/>
              <a:t>ate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날짜와 시간을 출력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15250" cy="244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clear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보이는 화면을 지우고 커서를 화면 좌측 상단으로 이동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24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man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/>
              <a:t>리눅스가 제공하는 각종 명령의 </a:t>
            </a:r>
            <a:r>
              <a:rPr lang="ko-KR" altLang="en-US" dirty="0" smtClean="0"/>
              <a:t>사용법 보여줌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man </a:t>
            </a:r>
            <a:r>
              <a:rPr lang="ko-KR" altLang="en-US" dirty="0" smtClean="0"/>
              <a:t>다음에 자세히 알고 싶은 명령 지정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7696200" cy="120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69" y="3717032"/>
            <a:ext cx="76866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3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 smtClean="0"/>
              <a:t>man </a:t>
            </a:r>
            <a:r>
              <a:rPr lang="ko-KR" altLang="en-US" dirty="0" smtClean="0"/>
              <a:t>명령의 실행 결과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900283" y="1487175"/>
            <a:ext cx="5842682" cy="5336410"/>
            <a:chOff x="672066" y="1905000"/>
            <a:chExt cx="7776609" cy="71027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1905000"/>
              <a:ext cx="7753350" cy="304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066" y="4921537"/>
              <a:ext cx="7724775" cy="40862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/>
            <a:r>
              <a:rPr lang="en-US" altLang="ko-KR" dirty="0" err="1"/>
              <a:t>p</a:t>
            </a:r>
            <a:r>
              <a:rPr lang="en-US" altLang="ko-KR" dirty="0" err="1" smtClean="0"/>
              <a:t>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계정의 비밀번호 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64" y="2204864"/>
            <a:ext cx="7696200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64" y="3450605"/>
            <a:ext cx="767715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종료하기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exit </a:t>
            </a:r>
            <a:r>
              <a:rPr lang="ko-KR" altLang="en-US" dirty="0" smtClean="0"/>
              <a:t>명령을 사용하여 접속 해제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Ctrl+d</a:t>
            </a:r>
            <a:r>
              <a:rPr lang="ko-KR" altLang="en-US" dirty="0" smtClean="0"/>
              <a:t>를 사용한 접속 해제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724775" cy="523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53" y="2962845"/>
            <a:ext cx="7705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15" y="6479"/>
            <a:ext cx="5523785" cy="41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4C80CD-DF4F-4FED-815D-AFDC5BD0AB7D}" type="slidenum">
              <a:rPr lang="en-US" altLang="ko-KR" smtClean="0"/>
              <a:pPr>
                <a:defRPr/>
              </a:pPr>
              <a:t>78</a:t>
            </a:fld>
            <a:endParaRPr lang="en-US" altLang="ko-K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6632"/>
            <a:ext cx="2110064" cy="432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2120" y="4683266"/>
            <a:ext cx="252028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r" eaLnBrk="1" latinLnBrk="1" hangingPunct="1"/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숭실대학교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eaLnBrk="1" latinLnBrk="1" hangingPunct="1"/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최형광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1520" y="2204864"/>
            <a:ext cx="5099720" cy="3691525"/>
            <a:chOff x="251520" y="2204864"/>
            <a:chExt cx="5099720" cy="3691525"/>
          </a:xfrm>
        </p:grpSpPr>
        <p:sp>
          <p:nvSpPr>
            <p:cNvPr id="10" name="Rectangle 29"/>
            <p:cNvSpPr txBox="1">
              <a:spLocks noChangeArrowheads="1"/>
            </p:cNvSpPr>
            <p:nvPr/>
          </p:nvSpPr>
          <p:spPr bwMode="auto">
            <a:xfrm>
              <a:off x="251520" y="2204864"/>
              <a:ext cx="5099720" cy="953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>
                <a:defRPr/>
              </a:pPr>
              <a:r>
                <a:rPr kumimoji="0" lang="ko-KR" altLang="en-US" dirty="0" smtClean="0"/>
                <a:t>리눅스 시스템관리</a:t>
              </a:r>
              <a:r>
                <a:rPr kumimoji="0" lang="en-US" altLang="ko-KR" dirty="0" smtClean="0"/>
                <a:t/>
              </a:r>
              <a:br>
                <a:rPr kumimoji="0" lang="en-US" altLang="ko-KR" dirty="0" smtClean="0"/>
              </a:br>
              <a:endParaRPr kumimoji="0" lang="ko-KR" altLang="en-US" sz="2800" dirty="0" smtClean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573" y="4159149"/>
              <a:ext cx="3509789" cy="17372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3480362"/>
              <a:ext cx="1354134" cy="118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9809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844675"/>
            <a:ext cx="7086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611188" y="765175"/>
            <a:ext cx="8281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여러 권을 동시에 읽는 사람을 위해 이탈리아 엔지니어 아고스티노 라멜리가 고안한 책바퀴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(1588).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오른쪽은 중국이 카피한 설계도면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(1618)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827088" y="5938838"/>
            <a:ext cx="7540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책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아고스티노 라멜리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(Agostino Ramelli, 1530-1600)-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다양하고 창의적인 기계들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공학적 원리에 따른 기계 그림</a:t>
            </a:r>
          </a:p>
        </p:txBody>
      </p:sp>
    </p:spTree>
    <p:extLst>
      <p:ext uri="{BB962C8B-B14F-4D97-AF65-F5344CB8AC3E}">
        <p14:creationId xmlns:p14="http://schemas.microsoft.com/office/powerpoint/2010/main" val="332445558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96C1AD-A254-49F3-A72B-8E0FD8C0E61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12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773238"/>
            <a:ext cx="5656263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3"/>
          <p:cNvSpPr>
            <a:spLocks noChangeArrowheads="1"/>
          </p:cNvSpPr>
          <p:nvPr/>
        </p:nvSpPr>
        <p:spPr bwMode="auto">
          <a:xfrm>
            <a:off x="684213" y="533400"/>
            <a:ext cx="79914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왼쪽은 라멜리의 그림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(1588),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 쪽은 테렌츠의 그림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(1627).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테렌츠의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기기도설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조선에에서도 건축과 기술 분야에 활용되었던 책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대표적으로 정약용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(1762-1836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수원성을 축조할 때 참조한 것으로 추정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&lt;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기기도설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저자인 테렌츠는 당시 서양에서도 손에 꼽히는 자연과학자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갈릴레오 갈릴레이의 절친한 친구</a:t>
            </a:r>
          </a:p>
        </p:txBody>
      </p:sp>
      <p:sp>
        <p:nvSpPr>
          <p:cNvPr id="51205" name="TextBox 4"/>
          <p:cNvSpPr txBox="1">
            <a:spLocks noChangeArrowheads="1"/>
          </p:cNvSpPr>
          <p:nvPr/>
        </p:nvSpPr>
        <p:spPr bwMode="auto">
          <a:xfrm>
            <a:off x="827088" y="5938838"/>
            <a:ext cx="6551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책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라멜리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(Agostino Ramelli, 1530-1600)-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여러기계들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인문정신의 역사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정약용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(1762-1836)</a:t>
            </a:r>
          </a:p>
          <a:p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공자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-1687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년에 루이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세의 칙령으로 왕립 출판사의 지원을 받아서 파리에서 출판</a:t>
            </a:r>
          </a:p>
        </p:txBody>
      </p:sp>
    </p:spTree>
    <p:extLst>
      <p:ext uri="{BB962C8B-B14F-4D97-AF65-F5344CB8AC3E}">
        <p14:creationId xmlns:p14="http://schemas.microsoft.com/office/powerpoint/2010/main" val="30746639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9036</TotalTime>
  <Words>2761</Words>
  <Application>Microsoft Office PowerPoint</Application>
  <PresentationFormat>On-screen Show (4:3)</PresentationFormat>
  <Paragraphs>593</Paragraphs>
  <Slides>78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4" baseType="lpstr">
      <vt:lpstr>HY견고딕</vt:lpstr>
      <vt:lpstr>MS PGothic</vt:lpstr>
      <vt:lpstr>open sans</vt:lpstr>
      <vt:lpstr>굴림</vt:lpstr>
      <vt:lpstr>굴림체</vt:lpstr>
      <vt:lpstr>나눔고딕</vt:lpstr>
      <vt:lpstr>나눔바른고딕</vt:lpstr>
      <vt:lpstr>다음_Regular</vt:lpstr>
      <vt:lpstr>돋움</vt:lpstr>
      <vt:lpstr>맑은 고딕</vt:lpstr>
      <vt:lpstr>아리따M</vt:lpstr>
      <vt:lpstr>Arial</vt:lpstr>
      <vt:lpstr>Tahoma</vt:lpstr>
      <vt:lpstr>Times New Roman</vt:lpstr>
      <vt:lpstr>Wingdings</vt:lpstr>
      <vt:lpstr>서식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컴퓨터의 역사</vt:lpstr>
      <vt:lpstr>PowerPoint Presentation</vt:lpstr>
      <vt:lpstr>PowerPoint Presentation</vt:lpstr>
      <vt:lpstr>PowerPoint Presentation</vt:lpstr>
      <vt:lpstr>컴퓨터의 역사</vt:lpstr>
      <vt:lpstr>개인용 컴퓨터 시대</vt:lpstr>
      <vt:lpstr>개인용 컴퓨터 시대</vt:lpstr>
      <vt:lpstr>컴퓨터의 범용성과 융통성</vt:lpstr>
      <vt:lpstr>컴퓨터의 범용성과 융통성</vt:lpstr>
      <vt:lpstr>컴퓨터 활용의 시대적 변화</vt:lpstr>
      <vt:lpstr>컴퓨터 활용의 시대적 변화</vt:lpstr>
      <vt:lpstr>컴퓨터 활용의 시대적 변화</vt:lpstr>
      <vt:lpstr>컴퓨터 활용의 시대적 변화</vt:lpstr>
      <vt:lpstr>컴퓨터 유형의 분류</vt:lpstr>
      <vt:lpstr>컴퓨터 유형의 분류</vt:lpstr>
      <vt:lpstr>컴퓨터 유형의 분류</vt:lpstr>
      <vt:lpstr>컴퓨터 유형의 분류</vt:lpstr>
      <vt:lpstr>컴퓨터 유형의 분류</vt:lpstr>
      <vt:lpstr>컴퓨터 유형의 분류</vt:lpstr>
      <vt:lpstr>IT기술의 발전 방향</vt:lpstr>
      <vt:lpstr>IT기술의 발전 방향</vt:lpstr>
      <vt:lpstr>컴퓨터와 통신의 새로운 패러다임</vt:lpstr>
      <vt:lpstr>Chapter 01. 리눅스 입문과 설치하기</vt:lpstr>
      <vt:lpstr>컴퓨터 시스템과 운영체제</vt:lpstr>
      <vt:lpstr>운영체제와 자원관리</vt:lpstr>
      <vt:lpstr>PowerPoint Presentation</vt:lpstr>
      <vt:lpstr>PowerPoint Presentation</vt:lpstr>
      <vt:lpstr>PowerPoint Presentation</vt:lpstr>
      <vt:lpstr>리눅스 실습 스터디 맵</vt:lpstr>
      <vt:lpstr>00 개요</vt:lpstr>
      <vt:lpstr>01 리눅스의 기초</vt:lpstr>
      <vt:lpstr>01 리눅스의 기초</vt:lpstr>
      <vt:lpstr>01 리눅스의 기초</vt:lpstr>
      <vt:lpstr>01 리눅스의 기초</vt:lpstr>
      <vt:lpstr>PowerPoint Presentation</vt:lpstr>
      <vt:lpstr>01 리눅스의 기초</vt:lpstr>
      <vt:lpstr>01 리눅스 기초</vt:lpstr>
      <vt:lpstr>Public Cloud(90%), Smart phone(82%), Embedded(62%), SuperCom(99%)</vt:lpstr>
      <vt:lpstr>PowerPoint Presentation</vt:lpstr>
      <vt:lpstr>PowerPoint Presentation</vt:lpstr>
      <vt:lpstr>Linux Ecosystem</vt:lpstr>
      <vt:lpstr>01 리눅스 기초</vt:lpstr>
      <vt:lpstr>01 리눅스 기초</vt:lpstr>
      <vt:lpstr>01 리눅스의 기초</vt:lpstr>
      <vt:lpstr>PowerPoint Presentation</vt:lpstr>
      <vt:lpstr>01 리눅스 기초</vt:lpstr>
      <vt:lpstr>02 리눅스 실습 환경 구축</vt:lpstr>
      <vt:lpstr>02 리눅스 실습 환경 구축</vt:lpstr>
      <vt:lpstr>02 리눅스 실습 환경 구축</vt:lpstr>
      <vt:lpstr>02 리눅스 실습 환경 구축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CHOI</cp:lastModifiedBy>
  <cp:revision>917</cp:revision>
  <dcterms:created xsi:type="dcterms:W3CDTF">2012-07-11T10:23:22Z</dcterms:created>
  <dcterms:modified xsi:type="dcterms:W3CDTF">2019-03-13T14:26:14Z</dcterms:modified>
</cp:coreProperties>
</file>